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54" r:id="rId4"/>
  </p:sldMasterIdLst>
  <p:notesMasterIdLst>
    <p:notesMasterId r:id="rId30"/>
  </p:notesMasterIdLst>
  <p:handoutMasterIdLst>
    <p:handoutMasterId r:id="rId31"/>
  </p:handoutMasterIdLst>
  <p:sldIdLst>
    <p:sldId id="504" r:id="rId5"/>
    <p:sldId id="544" r:id="rId6"/>
    <p:sldId id="531" r:id="rId7"/>
    <p:sldId id="354" r:id="rId8"/>
    <p:sldId id="533" r:id="rId9"/>
    <p:sldId id="534" r:id="rId10"/>
    <p:sldId id="518" r:id="rId11"/>
    <p:sldId id="547" r:id="rId12"/>
    <p:sldId id="509" r:id="rId13"/>
    <p:sldId id="540" r:id="rId14"/>
    <p:sldId id="510" r:id="rId15"/>
    <p:sldId id="513" r:id="rId16"/>
    <p:sldId id="542" r:id="rId17"/>
    <p:sldId id="514" r:id="rId18"/>
    <p:sldId id="511" r:id="rId19"/>
    <p:sldId id="541" r:id="rId20"/>
    <p:sldId id="512" r:id="rId21"/>
    <p:sldId id="515" r:id="rId22"/>
    <p:sldId id="543" r:id="rId23"/>
    <p:sldId id="516" r:id="rId24"/>
    <p:sldId id="517" r:id="rId25"/>
    <p:sldId id="520" r:id="rId26"/>
    <p:sldId id="529" r:id="rId27"/>
    <p:sldId id="528" r:id="rId28"/>
    <p:sldId id="548" r:id="rId29"/>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813E3416-FA04-957D-15E1-16A5CA630B82}" name="Harris, Julie (CDC/GHC/DGHP)" initials="HJ(" userId="S::ggt5@cdc.gov::f314a2f1-d216-401e-99c8-e30988af447c"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677E6A8E-C9A6-07BD-E1D8-448ECDAFF898}" name="Gallagher, Darby (CDC/GHC/DGHP)" initials="DG" userId="S::zss9@cdc.gov::a845a694-00ae-430c-a73d-6baae6728f31" providerId="AD"/>
  <p188:author id="{7E1A0B9E-0C2F-1455-9A5B-124370CFDCF0}" name="Albanna, Sara (CDC/GHC/DGHP)" initials="AS(" userId="S::uic6@cdc.gov::66ccce23-a100-40f3-9ea6-11e572d3e19a" providerId="AD"/>
  <p188:author id="{D71DB8A5-77F4-3016-5A88-EDAC4D4F1636}" name="Yard, Ellen E. (CDC/GHC/DGHP)" initials="YEE(" userId="S::IGF8@cdc.gov::19c9ef13-1d29-41fa-9fd7-59de21a7a375" providerId="AD"/>
  <p188:author id="{7A022CD9-87BE-D8A0-A686-6885FDE2EE81}" name="ANAITE  DIAZ ARTIGA" initials="AD" userId="S::adiaz@uvg.edu.gt::daa04e58-c612-4e8f-a8da-565b85254d0d" providerId="AD"/>
  <p188:author id="{B1A542EA-898E-F887-AAD9-FF0D6A6F0B07}" name="Chee, Jessica (CDC/DDPHSIS/CGH/DGHP)" initials="CJ(" userId="S::syu2@cdc.gov::29e297ae-8918-445f-8c46-f8c668fcbd0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3A"/>
    <a:srgbClr val="F7941D"/>
    <a:srgbClr val="0065A4"/>
    <a:srgbClr val="109648"/>
    <a:srgbClr val="00820C"/>
    <a:srgbClr val="008000"/>
    <a:srgbClr val="00C212"/>
    <a:srgbClr val="006600"/>
    <a:srgbClr val="005808"/>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552654-A19C-48E2-BE59-30E1FAFCCF42}" v="14" dt="2025-03-24T19:42:33.1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44" autoAdjust="0"/>
    <p:restoredTop sz="64868" autoAdjust="0"/>
  </p:normalViewPr>
  <p:slideViewPr>
    <p:cSldViewPr>
      <p:cViewPr varScale="1">
        <p:scale>
          <a:sx n="49" d="100"/>
          <a:sy n="49" d="100"/>
        </p:scale>
        <p:origin x="488" y="24"/>
      </p:cViewPr>
      <p:guideLst>
        <p:guide orient="horz" pos="816"/>
        <p:guide pos="12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33" d="100"/>
        <a:sy n="33" d="100"/>
      </p:scale>
      <p:origin x="0" y="0"/>
    </p:cViewPr>
  </p:sorterViewPr>
  <p:notesViewPr>
    <p:cSldViewPr>
      <p:cViewPr varScale="1">
        <p:scale>
          <a:sx n="73" d="100"/>
          <a:sy n="73" d="100"/>
        </p:scale>
        <p:origin x="2100" y="6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lagher, Darby (CDC/GHC/DGHP)" userId="a845a694-00ae-430c-a73d-6baae6728f31" providerId="ADAL" clId="{0B552654-A19C-48E2-BE59-30E1FAFCCF42}"/>
    <pc:docChg chg="undo custSel modSld">
      <pc:chgData name="Gallagher, Darby (CDC/GHC/DGHP)" userId="a845a694-00ae-430c-a73d-6baae6728f31" providerId="ADAL" clId="{0B552654-A19C-48E2-BE59-30E1FAFCCF42}" dt="2025-03-24T19:50:52.122" v="67" actId="20577"/>
      <pc:docMkLst>
        <pc:docMk/>
      </pc:docMkLst>
      <pc:sldChg chg="modSp mod">
        <pc:chgData name="Gallagher, Darby (CDC/GHC/DGHP)" userId="a845a694-00ae-430c-a73d-6baae6728f31" providerId="ADAL" clId="{0B552654-A19C-48E2-BE59-30E1FAFCCF42}" dt="2025-03-24T19:50:20.607" v="65" actId="1035"/>
        <pc:sldMkLst>
          <pc:docMk/>
          <pc:sldMk cId="544585449" sldId="517"/>
        </pc:sldMkLst>
        <pc:spChg chg="mod">
          <ac:chgData name="Gallagher, Darby (CDC/GHC/DGHP)" userId="a845a694-00ae-430c-a73d-6baae6728f31" providerId="ADAL" clId="{0B552654-A19C-48E2-BE59-30E1FAFCCF42}" dt="2025-03-24T19:50:14.350" v="64" actId="1035"/>
          <ac:spMkLst>
            <pc:docMk/>
            <pc:sldMk cId="544585449" sldId="517"/>
            <ac:spMk id="2" creationId="{9EA9CDD0-BDC0-A24F-4F94-11165764E98D}"/>
          </ac:spMkLst>
        </pc:spChg>
        <pc:spChg chg="mod">
          <ac:chgData name="Gallagher, Darby (CDC/GHC/DGHP)" userId="a845a694-00ae-430c-a73d-6baae6728f31" providerId="ADAL" clId="{0B552654-A19C-48E2-BE59-30E1FAFCCF42}" dt="2025-03-24T19:50:20.607" v="65" actId="1035"/>
          <ac:spMkLst>
            <pc:docMk/>
            <pc:sldMk cId="544585449" sldId="517"/>
            <ac:spMk id="7" creationId="{00000000-0000-0000-0000-000000000000}"/>
          </ac:spMkLst>
        </pc:spChg>
        <pc:spChg chg="mod">
          <ac:chgData name="Gallagher, Darby (CDC/GHC/DGHP)" userId="a845a694-00ae-430c-a73d-6baae6728f31" providerId="ADAL" clId="{0B552654-A19C-48E2-BE59-30E1FAFCCF42}" dt="2025-03-24T19:50:20.607" v="65" actId="1035"/>
          <ac:spMkLst>
            <pc:docMk/>
            <pc:sldMk cId="544585449" sldId="517"/>
            <ac:spMk id="8" creationId="{00000000-0000-0000-0000-000000000000}"/>
          </ac:spMkLst>
        </pc:spChg>
      </pc:sldChg>
      <pc:sldChg chg="modSp mod">
        <pc:chgData name="Gallagher, Darby (CDC/GHC/DGHP)" userId="a845a694-00ae-430c-a73d-6baae6728f31" providerId="ADAL" clId="{0B552654-A19C-48E2-BE59-30E1FAFCCF42}" dt="2025-03-24T19:50:41.061" v="66" actId="1076"/>
        <pc:sldMkLst>
          <pc:docMk/>
          <pc:sldMk cId="2775782226" sldId="520"/>
        </pc:sldMkLst>
        <pc:graphicFrameChg chg="mod">
          <ac:chgData name="Gallagher, Darby (CDC/GHC/DGHP)" userId="a845a694-00ae-430c-a73d-6baae6728f31" providerId="ADAL" clId="{0B552654-A19C-48E2-BE59-30E1FAFCCF42}" dt="2025-03-24T19:50:41.061" v="66" actId="1076"/>
          <ac:graphicFrameMkLst>
            <pc:docMk/>
            <pc:sldMk cId="2775782226" sldId="520"/>
            <ac:graphicFrameMk id="5" creationId="{00000000-0000-0000-0000-000000000000}"/>
          </ac:graphicFrameMkLst>
        </pc:graphicFrameChg>
      </pc:sldChg>
      <pc:sldChg chg="addSp delSp modSp mod modAnim">
        <pc:chgData name="Gallagher, Darby (CDC/GHC/DGHP)" userId="a845a694-00ae-430c-a73d-6baae6728f31" providerId="ADAL" clId="{0B552654-A19C-48E2-BE59-30E1FAFCCF42}" dt="2025-03-24T19:40:57.108" v="44" actId="1035"/>
        <pc:sldMkLst>
          <pc:docMk/>
          <pc:sldMk cId="3662871757" sldId="533"/>
        </pc:sldMkLst>
        <pc:spChg chg="mod">
          <ac:chgData name="Gallagher, Darby (CDC/GHC/DGHP)" userId="a845a694-00ae-430c-a73d-6baae6728f31" providerId="ADAL" clId="{0B552654-A19C-48E2-BE59-30E1FAFCCF42}" dt="2025-03-24T19:40:54.051" v="42" actId="1076"/>
          <ac:spMkLst>
            <pc:docMk/>
            <pc:sldMk cId="3662871757" sldId="533"/>
            <ac:spMk id="4" creationId="{BC2BD661-D5DE-F280-18F7-B1B64C6A09B1}"/>
          </ac:spMkLst>
        </pc:spChg>
        <pc:spChg chg="mod">
          <ac:chgData name="Gallagher, Darby (CDC/GHC/DGHP)" userId="a845a694-00ae-430c-a73d-6baae6728f31" providerId="ADAL" clId="{0B552654-A19C-48E2-BE59-30E1FAFCCF42}" dt="2025-03-24T19:40:57.108" v="44" actId="1035"/>
          <ac:spMkLst>
            <pc:docMk/>
            <pc:sldMk cId="3662871757" sldId="533"/>
            <ac:spMk id="6" creationId="{9BEA6CDC-924F-EF00-F76B-892345148A91}"/>
          </ac:spMkLst>
        </pc:spChg>
        <pc:spChg chg="mod">
          <ac:chgData name="Gallagher, Darby (CDC/GHC/DGHP)" userId="a845a694-00ae-430c-a73d-6baae6728f31" providerId="ADAL" clId="{0B552654-A19C-48E2-BE59-30E1FAFCCF42}" dt="2025-03-24T19:40:27.673" v="36" actId="14100"/>
          <ac:spMkLst>
            <pc:docMk/>
            <pc:sldMk cId="3662871757" sldId="533"/>
            <ac:spMk id="12" creationId="{543C8267-3EBC-BADF-AEEC-BC52D9D0A10B}"/>
          </ac:spMkLst>
        </pc:spChg>
        <pc:spChg chg="mod">
          <ac:chgData name="Gallagher, Darby (CDC/GHC/DGHP)" userId="a845a694-00ae-430c-a73d-6baae6728f31" providerId="ADAL" clId="{0B552654-A19C-48E2-BE59-30E1FAFCCF42}" dt="2025-03-24T19:40:48.403" v="41" actId="1076"/>
          <ac:spMkLst>
            <pc:docMk/>
            <pc:sldMk cId="3662871757" sldId="533"/>
            <ac:spMk id="13" creationId="{A553C427-FEAD-838F-69D8-8136E66C5E0C}"/>
          </ac:spMkLst>
        </pc:spChg>
        <pc:picChg chg="add del mod">
          <ac:chgData name="Gallagher, Darby (CDC/GHC/DGHP)" userId="a845a694-00ae-430c-a73d-6baae6728f31" providerId="ADAL" clId="{0B552654-A19C-48E2-BE59-30E1FAFCCF42}" dt="2025-03-24T19:40:14.723" v="33" actId="14100"/>
          <ac:picMkLst>
            <pc:docMk/>
            <pc:sldMk cId="3662871757" sldId="533"/>
            <ac:picMk id="1030" creationId="{33FC5BB1-4E6B-818F-48EA-EAB70CF1C99F}"/>
          </ac:picMkLst>
        </pc:picChg>
      </pc:sldChg>
      <pc:sldChg chg="modSp mod">
        <pc:chgData name="Gallagher, Darby (CDC/GHC/DGHP)" userId="a845a694-00ae-430c-a73d-6baae6728f31" providerId="ADAL" clId="{0B552654-A19C-48E2-BE59-30E1FAFCCF42}" dt="2025-03-24T19:42:33.168" v="55" actId="1036"/>
        <pc:sldMkLst>
          <pc:docMk/>
          <pc:sldMk cId="3476921671" sldId="547"/>
        </pc:sldMkLst>
        <pc:spChg chg="mod">
          <ac:chgData name="Gallagher, Darby (CDC/GHC/DGHP)" userId="a845a694-00ae-430c-a73d-6baae6728f31" providerId="ADAL" clId="{0B552654-A19C-48E2-BE59-30E1FAFCCF42}" dt="2025-03-24T19:41:51.583" v="45" actId="20577"/>
          <ac:spMkLst>
            <pc:docMk/>
            <pc:sldMk cId="3476921671" sldId="547"/>
            <ac:spMk id="2" creationId="{00000000-0000-0000-0000-000000000000}"/>
          </ac:spMkLst>
        </pc:spChg>
        <pc:spChg chg="mod">
          <ac:chgData name="Gallagher, Darby (CDC/GHC/DGHP)" userId="a845a694-00ae-430c-a73d-6baae6728f31" providerId="ADAL" clId="{0B552654-A19C-48E2-BE59-30E1FAFCCF42}" dt="2025-03-24T19:42:33.168" v="55" actId="1036"/>
          <ac:spMkLst>
            <pc:docMk/>
            <pc:sldMk cId="3476921671" sldId="547"/>
            <ac:spMk id="13" creationId="{D4E0E8B4-1044-42AE-50AB-98A069D104A0}"/>
          </ac:spMkLst>
        </pc:spChg>
        <pc:spChg chg="mod">
          <ac:chgData name="Gallagher, Darby (CDC/GHC/DGHP)" userId="a845a694-00ae-430c-a73d-6baae6728f31" providerId="ADAL" clId="{0B552654-A19C-48E2-BE59-30E1FAFCCF42}" dt="2025-03-24T19:42:33.168" v="55" actId="1036"/>
          <ac:spMkLst>
            <pc:docMk/>
            <pc:sldMk cId="3476921671" sldId="547"/>
            <ac:spMk id="14" creationId="{0409294E-F5A6-DBE7-E587-95EDFBF15B58}"/>
          </ac:spMkLst>
        </pc:spChg>
        <pc:spChg chg="mod">
          <ac:chgData name="Gallagher, Darby (CDC/GHC/DGHP)" userId="a845a694-00ae-430c-a73d-6baae6728f31" providerId="ADAL" clId="{0B552654-A19C-48E2-BE59-30E1FAFCCF42}" dt="2025-03-24T19:42:33.168" v="55" actId="1036"/>
          <ac:spMkLst>
            <pc:docMk/>
            <pc:sldMk cId="3476921671" sldId="547"/>
            <ac:spMk id="15" creationId="{3B35BA1B-0772-120D-6983-CFBD7AE5BA2C}"/>
          </ac:spMkLst>
        </pc:spChg>
        <pc:spChg chg="mod">
          <ac:chgData name="Gallagher, Darby (CDC/GHC/DGHP)" userId="a845a694-00ae-430c-a73d-6baae6728f31" providerId="ADAL" clId="{0B552654-A19C-48E2-BE59-30E1FAFCCF42}" dt="2025-03-24T19:42:33.168" v="55" actId="1036"/>
          <ac:spMkLst>
            <pc:docMk/>
            <pc:sldMk cId="3476921671" sldId="547"/>
            <ac:spMk id="16" creationId="{9C0436C7-9F66-3C04-AFA6-C328536025C1}"/>
          </ac:spMkLst>
        </pc:spChg>
        <pc:grpChg chg="mod">
          <ac:chgData name="Gallagher, Darby (CDC/GHC/DGHP)" userId="a845a694-00ae-430c-a73d-6baae6728f31" providerId="ADAL" clId="{0B552654-A19C-48E2-BE59-30E1FAFCCF42}" dt="2025-03-24T19:42:33.168" v="55" actId="1036"/>
          <ac:grpSpMkLst>
            <pc:docMk/>
            <pc:sldMk cId="3476921671" sldId="547"/>
            <ac:grpSpMk id="4" creationId="{61485128-119D-A3D8-C2F9-0CC6AF6B4395}"/>
          </ac:grpSpMkLst>
        </pc:grpChg>
        <pc:picChg chg="mod">
          <ac:chgData name="Gallagher, Darby (CDC/GHC/DGHP)" userId="a845a694-00ae-430c-a73d-6baae6728f31" providerId="ADAL" clId="{0B552654-A19C-48E2-BE59-30E1FAFCCF42}" dt="2025-03-24T19:42:33.168" v="55" actId="1036"/>
          <ac:picMkLst>
            <pc:docMk/>
            <pc:sldMk cId="3476921671" sldId="547"/>
            <ac:picMk id="6" creationId="{A6F8B0F1-FCAE-A8FD-2B2E-D51ACFA3311E}"/>
          </ac:picMkLst>
        </pc:picChg>
        <pc:picChg chg="mod">
          <ac:chgData name="Gallagher, Darby (CDC/GHC/DGHP)" userId="a845a694-00ae-430c-a73d-6baae6728f31" providerId="ADAL" clId="{0B552654-A19C-48E2-BE59-30E1FAFCCF42}" dt="2025-03-24T19:42:33.168" v="55" actId="1036"/>
          <ac:picMkLst>
            <pc:docMk/>
            <pc:sldMk cId="3476921671" sldId="547"/>
            <ac:picMk id="7" creationId="{97B0A615-291A-CA86-02FD-53FD68D4185F}"/>
          </ac:picMkLst>
        </pc:picChg>
        <pc:picChg chg="mod">
          <ac:chgData name="Gallagher, Darby (CDC/GHC/DGHP)" userId="a845a694-00ae-430c-a73d-6baae6728f31" providerId="ADAL" clId="{0B552654-A19C-48E2-BE59-30E1FAFCCF42}" dt="2025-03-24T19:42:33.168" v="55" actId="1036"/>
          <ac:picMkLst>
            <pc:docMk/>
            <pc:sldMk cId="3476921671" sldId="547"/>
            <ac:picMk id="8" creationId="{1CC9145E-1506-0B5A-DEA8-AD613AB68520}"/>
          </ac:picMkLst>
        </pc:picChg>
        <pc:picChg chg="mod">
          <ac:chgData name="Gallagher, Darby (CDC/GHC/DGHP)" userId="a845a694-00ae-430c-a73d-6baae6728f31" providerId="ADAL" clId="{0B552654-A19C-48E2-BE59-30E1FAFCCF42}" dt="2025-03-24T19:42:33.168" v="55" actId="1036"/>
          <ac:picMkLst>
            <pc:docMk/>
            <pc:sldMk cId="3476921671" sldId="547"/>
            <ac:picMk id="9" creationId="{3979B842-CDA2-B6AA-CCD0-78CE32C0EFDC}"/>
          </ac:picMkLst>
        </pc:picChg>
        <pc:cxnChg chg="mod">
          <ac:chgData name="Gallagher, Darby (CDC/GHC/DGHP)" userId="a845a694-00ae-430c-a73d-6baae6728f31" providerId="ADAL" clId="{0B552654-A19C-48E2-BE59-30E1FAFCCF42}" dt="2025-03-24T19:42:33.168" v="55" actId="1036"/>
          <ac:cxnSpMkLst>
            <pc:docMk/>
            <pc:sldMk cId="3476921671" sldId="547"/>
            <ac:cxnSpMk id="10" creationId="{A3E93E9B-905E-C256-AA25-2889D5692EE0}"/>
          </ac:cxnSpMkLst>
        </pc:cxnChg>
        <pc:cxnChg chg="mod">
          <ac:chgData name="Gallagher, Darby (CDC/GHC/DGHP)" userId="a845a694-00ae-430c-a73d-6baae6728f31" providerId="ADAL" clId="{0B552654-A19C-48E2-BE59-30E1FAFCCF42}" dt="2025-03-24T19:42:33.168" v="55" actId="1036"/>
          <ac:cxnSpMkLst>
            <pc:docMk/>
            <pc:sldMk cId="3476921671" sldId="547"/>
            <ac:cxnSpMk id="11" creationId="{E645C616-D4B6-05B5-A991-1334AFF19C81}"/>
          </ac:cxnSpMkLst>
        </pc:cxnChg>
        <pc:cxnChg chg="mod">
          <ac:chgData name="Gallagher, Darby (CDC/GHC/DGHP)" userId="a845a694-00ae-430c-a73d-6baae6728f31" providerId="ADAL" clId="{0B552654-A19C-48E2-BE59-30E1FAFCCF42}" dt="2025-03-24T19:42:33.168" v="55" actId="1036"/>
          <ac:cxnSpMkLst>
            <pc:docMk/>
            <pc:sldMk cId="3476921671" sldId="547"/>
            <ac:cxnSpMk id="12" creationId="{720E3EEF-7CA7-9122-8E56-603B935D27F3}"/>
          </ac:cxnSpMkLst>
        </pc:cxnChg>
      </pc:sldChg>
      <pc:sldChg chg="modSp mod">
        <pc:chgData name="Gallagher, Darby (CDC/GHC/DGHP)" userId="a845a694-00ae-430c-a73d-6baae6728f31" providerId="ADAL" clId="{0B552654-A19C-48E2-BE59-30E1FAFCCF42}" dt="2025-03-24T19:50:52.122" v="67" actId="20577"/>
        <pc:sldMkLst>
          <pc:docMk/>
          <pc:sldMk cId="2757372534" sldId="548"/>
        </pc:sldMkLst>
        <pc:spChg chg="mod">
          <ac:chgData name="Gallagher, Darby (CDC/GHC/DGHP)" userId="a845a694-00ae-430c-a73d-6baae6728f31" providerId="ADAL" clId="{0B552654-A19C-48E2-BE59-30E1FAFCCF42}" dt="2025-03-24T19:50:52.122" v="67" actId="20577"/>
          <ac:spMkLst>
            <pc:docMk/>
            <pc:sldMk cId="2757372534" sldId="548"/>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s-ES" sz="2800" b="1" noProof="0"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s-ES" sz="2800" b="1" noProof="0"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s-ES" sz="2800" b="1" noProof="0" dirty="0">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s-ES" sz="2800" b="1" noProof="0"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s-ES" sz="2800" b="1" noProof="0" dirty="0">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s-ES" sz="2800" b="1" noProof="0"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A780706E-F964-4D51-B8E9-2340BD6162B6}"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590A1BA4-16CB-4DDC-97DA-EBE27827E1DE}">
      <dgm:prSet phldrT="[Text]" custT="1"/>
      <dgm:spPr>
        <a:noFill/>
        <a:ln w="57150">
          <a:solidFill>
            <a:srgbClr val="0065A4"/>
          </a:solidFill>
        </a:ln>
      </dgm:spPr>
      <dgm:t>
        <a:bodyPr/>
        <a:lstStyle/>
        <a:p>
          <a:r>
            <a:rPr lang="es-ES" sz="2400" noProof="0" dirty="0">
              <a:solidFill>
                <a:schemeClr val="tx1"/>
              </a:solidFill>
            </a:rPr>
            <a:t>Análisis estratégico</a:t>
          </a:r>
        </a:p>
      </dgm:t>
    </dgm:pt>
    <dgm:pt modelId="{171E8E8A-4C1E-4D7D-840A-E1F149D113E0}" type="parTrans" cxnId="{A7F0053E-E479-4CC1-8559-8FB07D7B300C}">
      <dgm:prSet/>
      <dgm:spPr/>
      <dgm:t>
        <a:bodyPr/>
        <a:lstStyle/>
        <a:p>
          <a:endParaRPr lang="en-US" sz="2000"/>
        </a:p>
      </dgm:t>
    </dgm:pt>
    <dgm:pt modelId="{AF6E84F2-C670-483E-966D-D7ACD46CD73E}" type="sibTrans" cxnId="{A7F0053E-E479-4CC1-8559-8FB07D7B300C}">
      <dgm:prSet/>
      <dgm:spPr/>
      <dgm:t>
        <a:bodyPr/>
        <a:lstStyle/>
        <a:p>
          <a:endParaRPr lang="en-US" sz="2000"/>
        </a:p>
      </dgm:t>
    </dgm:pt>
    <dgm:pt modelId="{7B34B402-8352-4DF7-91A9-4FB7B119141C}" type="asst">
      <dgm:prSet phldrT="[Text]" custT="1"/>
      <dgm:spPr>
        <a:noFill/>
        <a:ln w="57150">
          <a:solidFill>
            <a:srgbClr val="F7941D"/>
          </a:solidFill>
        </a:ln>
      </dgm:spPr>
      <dgm:t>
        <a:bodyPr/>
        <a:lstStyle/>
        <a:p>
          <a:r>
            <a:rPr lang="es-ES" sz="2000" noProof="0" dirty="0">
              <a:solidFill>
                <a:schemeClr val="tx1"/>
              </a:solidFill>
            </a:rPr>
            <a:t>Externo</a:t>
          </a:r>
        </a:p>
      </dgm:t>
    </dgm:pt>
    <dgm:pt modelId="{21C6085C-FF55-4F9D-BF03-9D38E57B4A96}" type="parTrans" cxnId="{76366CC3-DDF9-4FC4-8AFD-06ADAEDDF497}">
      <dgm:prSet/>
      <dgm:spPr>
        <a:ln w="38100">
          <a:solidFill>
            <a:schemeClr val="tx1"/>
          </a:solidFill>
        </a:ln>
      </dgm:spPr>
      <dgm:t>
        <a:bodyPr/>
        <a:lstStyle/>
        <a:p>
          <a:endParaRPr lang="en-US" sz="2000">
            <a:ln>
              <a:solidFill>
                <a:schemeClr val="tx1"/>
              </a:solidFill>
            </a:ln>
          </a:endParaRPr>
        </a:p>
      </dgm:t>
    </dgm:pt>
    <dgm:pt modelId="{C79F3CB4-0D4A-4BD6-98CB-850561392179}" type="sibTrans" cxnId="{76366CC3-DDF9-4FC4-8AFD-06ADAEDDF497}">
      <dgm:prSet/>
      <dgm:spPr/>
      <dgm:t>
        <a:bodyPr/>
        <a:lstStyle/>
        <a:p>
          <a:endParaRPr lang="en-US" sz="2000"/>
        </a:p>
      </dgm:t>
    </dgm:pt>
    <dgm:pt modelId="{A4315676-30F0-45FF-B55F-395B640B13F4}" type="asst">
      <dgm:prSet custT="1"/>
      <dgm:spPr>
        <a:noFill/>
        <a:ln w="57150">
          <a:solidFill>
            <a:srgbClr val="F7941D"/>
          </a:solidFill>
        </a:ln>
      </dgm:spPr>
      <dgm:t>
        <a:bodyPr/>
        <a:lstStyle/>
        <a:p>
          <a:r>
            <a:rPr lang="es-ES" sz="2000" noProof="0" dirty="0">
              <a:solidFill>
                <a:schemeClr val="tx1"/>
              </a:solidFill>
            </a:rPr>
            <a:t>Interno</a:t>
          </a:r>
        </a:p>
      </dgm:t>
    </dgm:pt>
    <dgm:pt modelId="{B72C0AC6-0ED0-4E03-98D5-BFF47304A9A6}" type="parTrans" cxnId="{19C25D7A-8123-4F67-9BAC-DCB96233FA4C}">
      <dgm:prSet/>
      <dgm:spPr>
        <a:ln w="38100">
          <a:solidFill>
            <a:schemeClr val="tx1"/>
          </a:solidFill>
        </a:ln>
      </dgm:spPr>
      <dgm:t>
        <a:bodyPr/>
        <a:lstStyle/>
        <a:p>
          <a:endParaRPr lang="en-US" sz="2000"/>
        </a:p>
      </dgm:t>
    </dgm:pt>
    <dgm:pt modelId="{65A5C077-C101-49E8-8051-80940B0220F5}" type="sibTrans" cxnId="{19C25D7A-8123-4F67-9BAC-DCB96233FA4C}">
      <dgm:prSet/>
      <dgm:spPr/>
      <dgm:t>
        <a:bodyPr/>
        <a:lstStyle/>
        <a:p>
          <a:endParaRPr lang="en-US" sz="2000"/>
        </a:p>
      </dgm:t>
    </dgm:pt>
    <dgm:pt modelId="{5B0CE3C7-3742-424F-A6B3-7C911628A284}" type="asst">
      <dgm:prSet custT="1"/>
      <dgm:spPr>
        <a:noFill/>
        <a:ln w="57150">
          <a:solidFill>
            <a:srgbClr val="00953A"/>
          </a:solidFill>
        </a:ln>
      </dgm:spPr>
      <dgm:t>
        <a:bodyPr/>
        <a:lstStyle/>
        <a:p>
          <a:r>
            <a:rPr lang="es-ES" sz="1800" noProof="0" dirty="0">
              <a:solidFill>
                <a:schemeClr val="tx1"/>
              </a:solidFill>
            </a:rPr>
            <a:t>Debilidades</a:t>
          </a:r>
        </a:p>
        <a:p>
          <a:r>
            <a:rPr lang="es-ES" sz="1800" noProof="0" dirty="0">
              <a:solidFill>
                <a:schemeClr val="tx1"/>
              </a:solidFill>
            </a:rPr>
            <a:t>resolver; reducir</a:t>
          </a:r>
        </a:p>
      </dgm:t>
    </dgm:pt>
    <dgm:pt modelId="{22A0E9BA-48DE-490E-8847-7DF5E026ED74}" type="parTrans" cxnId="{972BF713-B6DF-455A-999F-B9D140E61D1F}">
      <dgm:prSet/>
      <dgm:spPr>
        <a:ln w="38100">
          <a:solidFill>
            <a:schemeClr val="tx1"/>
          </a:solidFill>
        </a:ln>
      </dgm:spPr>
      <dgm:t>
        <a:bodyPr/>
        <a:lstStyle/>
        <a:p>
          <a:endParaRPr lang="en-US" sz="2000"/>
        </a:p>
      </dgm:t>
    </dgm:pt>
    <dgm:pt modelId="{A305E121-A3BF-4239-BF6E-C854E907E9C6}" type="sibTrans" cxnId="{972BF713-B6DF-455A-999F-B9D140E61D1F}">
      <dgm:prSet/>
      <dgm:spPr/>
      <dgm:t>
        <a:bodyPr/>
        <a:lstStyle/>
        <a:p>
          <a:endParaRPr lang="en-US" sz="2000"/>
        </a:p>
      </dgm:t>
    </dgm:pt>
    <dgm:pt modelId="{0A5CCDA1-4665-445F-8D7C-5EF2131E945A}" type="asst">
      <dgm:prSet custT="1"/>
      <dgm:spPr>
        <a:noFill/>
        <a:ln w="57150">
          <a:solidFill>
            <a:srgbClr val="00953A"/>
          </a:solidFill>
        </a:ln>
      </dgm:spPr>
      <dgm:t>
        <a:bodyPr/>
        <a:lstStyle/>
        <a:p>
          <a:r>
            <a:rPr lang="es-ES" sz="1800" noProof="0" dirty="0">
              <a:solidFill>
                <a:schemeClr val="tx1"/>
              </a:solidFill>
            </a:rPr>
            <a:t>Fortalezas</a:t>
          </a:r>
        </a:p>
        <a:p>
          <a:r>
            <a:rPr lang="es-ES" sz="1800" noProof="0" dirty="0">
              <a:solidFill>
                <a:schemeClr val="tx1"/>
              </a:solidFill>
            </a:rPr>
            <a:t>construir; potenciar</a:t>
          </a:r>
        </a:p>
      </dgm:t>
    </dgm:pt>
    <dgm:pt modelId="{07017EE4-D441-4055-AEA1-3648FA325EBF}" type="parTrans" cxnId="{41D51695-EBEE-48B4-8DF3-4DC58F49BF1D}">
      <dgm:prSet/>
      <dgm:spPr>
        <a:ln w="38100">
          <a:solidFill>
            <a:schemeClr val="tx1"/>
          </a:solidFill>
        </a:ln>
      </dgm:spPr>
      <dgm:t>
        <a:bodyPr/>
        <a:lstStyle/>
        <a:p>
          <a:endParaRPr lang="en-US" sz="2000"/>
        </a:p>
      </dgm:t>
    </dgm:pt>
    <dgm:pt modelId="{BB01FBAA-ED64-447D-9277-E03D8800F88D}" type="sibTrans" cxnId="{41D51695-EBEE-48B4-8DF3-4DC58F49BF1D}">
      <dgm:prSet/>
      <dgm:spPr/>
      <dgm:t>
        <a:bodyPr/>
        <a:lstStyle/>
        <a:p>
          <a:endParaRPr lang="en-US" sz="2000"/>
        </a:p>
      </dgm:t>
    </dgm:pt>
    <dgm:pt modelId="{8E88F101-011C-4185-9856-93BFFC48A619}" type="asst">
      <dgm:prSet custT="1"/>
      <dgm:spPr>
        <a:noFill/>
        <a:ln w="57150">
          <a:solidFill>
            <a:srgbClr val="00953A"/>
          </a:solidFill>
        </a:ln>
      </dgm:spPr>
      <dgm:t>
        <a:bodyPr/>
        <a:lstStyle/>
        <a:p>
          <a:r>
            <a:rPr lang="es-ES" sz="1800" noProof="0" dirty="0">
              <a:solidFill>
                <a:schemeClr val="tx1"/>
              </a:solidFill>
            </a:rPr>
            <a:t>Oportunidades</a:t>
          </a:r>
        </a:p>
        <a:p>
          <a:r>
            <a:rPr lang="es-ES" sz="1800" noProof="0" dirty="0">
              <a:solidFill>
                <a:schemeClr val="tx1"/>
              </a:solidFill>
            </a:rPr>
            <a:t>explotar; ampliar</a:t>
          </a:r>
        </a:p>
      </dgm:t>
    </dgm:pt>
    <dgm:pt modelId="{79CEED68-9D70-438A-91BB-ED59ACFE9FF8}" type="parTrans" cxnId="{B4E75D3F-689E-4231-A66A-915B84383F0D}">
      <dgm:prSet/>
      <dgm:spPr>
        <a:ln w="38100">
          <a:solidFill>
            <a:schemeClr val="tx1"/>
          </a:solidFill>
        </a:ln>
      </dgm:spPr>
      <dgm:t>
        <a:bodyPr/>
        <a:lstStyle/>
        <a:p>
          <a:endParaRPr lang="en-US" sz="2000"/>
        </a:p>
      </dgm:t>
    </dgm:pt>
    <dgm:pt modelId="{EB0B0B16-28E8-4B57-867F-A96B373BD6E0}" type="sibTrans" cxnId="{B4E75D3F-689E-4231-A66A-915B84383F0D}">
      <dgm:prSet/>
      <dgm:spPr/>
      <dgm:t>
        <a:bodyPr/>
        <a:lstStyle/>
        <a:p>
          <a:endParaRPr lang="en-US" sz="2000"/>
        </a:p>
      </dgm:t>
    </dgm:pt>
    <dgm:pt modelId="{B36E72F4-9D74-46EC-9F98-5BA3F5099B78}" type="asst">
      <dgm:prSet custT="1"/>
      <dgm:spPr>
        <a:noFill/>
        <a:ln w="57150">
          <a:solidFill>
            <a:srgbClr val="00953A"/>
          </a:solidFill>
        </a:ln>
      </dgm:spPr>
      <dgm:t>
        <a:bodyPr/>
        <a:lstStyle/>
        <a:p>
          <a:r>
            <a:rPr lang="es-ES" sz="1800" noProof="0" dirty="0">
              <a:solidFill>
                <a:schemeClr val="tx1"/>
              </a:solidFill>
            </a:rPr>
            <a:t>Amenazas</a:t>
          </a:r>
        </a:p>
        <a:p>
          <a:r>
            <a:rPr lang="es-ES" sz="1800" noProof="0" dirty="0">
              <a:solidFill>
                <a:schemeClr val="tx1"/>
              </a:solidFill>
            </a:rPr>
            <a:t>mitigar; evitar</a:t>
          </a:r>
        </a:p>
      </dgm:t>
    </dgm:pt>
    <dgm:pt modelId="{E163C28D-2D46-401C-B8B9-986CACFFB96C}" type="parTrans" cxnId="{6653C929-611C-4546-BA94-C2C5CD25E5C1}">
      <dgm:prSet/>
      <dgm:spPr>
        <a:ln w="38100">
          <a:solidFill>
            <a:schemeClr val="tx1"/>
          </a:solidFill>
        </a:ln>
      </dgm:spPr>
      <dgm:t>
        <a:bodyPr/>
        <a:lstStyle/>
        <a:p>
          <a:endParaRPr lang="en-US" sz="2000"/>
        </a:p>
      </dgm:t>
    </dgm:pt>
    <dgm:pt modelId="{804DE444-6F2C-4826-B4A3-F7BF69542CCB}" type="sibTrans" cxnId="{6653C929-611C-4546-BA94-C2C5CD25E5C1}">
      <dgm:prSet/>
      <dgm:spPr/>
      <dgm:t>
        <a:bodyPr/>
        <a:lstStyle/>
        <a:p>
          <a:endParaRPr lang="en-US" sz="2000"/>
        </a:p>
      </dgm:t>
    </dgm:pt>
    <dgm:pt modelId="{E308DBF6-A2CB-4213-9581-B822A8D88B92}" type="pres">
      <dgm:prSet presAssocID="{A780706E-F964-4D51-B8E9-2340BD6162B6}" presName="hierChild1" presStyleCnt="0">
        <dgm:presLayoutVars>
          <dgm:orgChart val="1"/>
          <dgm:chPref val="1"/>
          <dgm:dir/>
          <dgm:animOne val="branch"/>
          <dgm:animLvl val="lvl"/>
          <dgm:resizeHandles/>
        </dgm:presLayoutVars>
      </dgm:prSet>
      <dgm:spPr/>
    </dgm:pt>
    <dgm:pt modelId="{C8BC8633-E5CD-466D-B5BD-24F0A9084CB3}" type="pres">
      <dgm:prSet presAssocID="{590A1BA4-16CB-4DDC-97DA-EBE27827E1DE}" presName="hierRoot1" presStyleCnt="0">
        <dgm:presLayoutVars>
          <dgm:hierBranch val="init"/>
        </dgm:presLayoutVars>
      </dgm:prSet>
      <dgm:spPr/>
    </dgm:pt>
    <dgm:pt modelId="{B0230A78-A00D-4ABB-9201-8A0A1C4201C3}" type="pres">
      <dgm:prSet presAssocID="{590A1BA4-16CB-4DDC-97DA-EBE27827E1DE}" presName="rootComposite1" presStyleCnt="0"/>
      <dgm:spPr/>
    </dgm:pt>
    <dgm:pt modelId="{1FA5E6F6-D13B-4D05-957F-59C41B6F4149}" type="pres">
      <dgm:prSet presAssocID="{590A1BA4-16CB-4DDC-97DA-EBE27827E1DE}" presName="rootText1" presStyleLbl="node0" presStyleIdx="0" presStyleCnt="1" custScaleX="175054" custScaleY="179655">
        <dgm:presLayoutVars>
          <dgm:chPref val="3"/>
        </dgm:presLayoutVars>
      </dgm:prSet>
      <dgm:spPr/>
    </dgm:pt>
    <dgm:pt modelId="{75E7CE7D-2141-477E-B5BA-000F456DBF21}" type="pres">
      <dgm:prSet presAssocID="{590A1BA4-16CB-4DDC-97DA-EBE27827E1DE}" presName="rootConnector1" presStyleLbl="node1" presStyleIdx="0" presStyleCnt="0"/>
      <dgm:spPr/>
    </dgm:pt>
    <dgm:pt modelId="{CAF9251E-8C5D-46BA-BA84-4E939FACEA79}" type="pres">
      <dgm:prSet presAssocID="{590A1BA4-16CB-4DDC-97DA-EBE27827E1DE}" presName="hierChild2" presStyleCnt="0"/>
      <dgm:spPr/>
    </dgm:pt>
    <dgm:pt modelId="{40C5F079-E40F-4747-B701-AD612E91B037}" type="pres">
      <dgm:prSet presAssocID="{590A1BA4-16CB-4DDC-97DA-EBE27827E1DE}" presName="hierChild3" presStyleCnt="0"/>
      <dgm:spPr/>
    </dgm:pt>
    <dgm:pt modelId="{D474B3FA-2C4C-422A-8274-3906F91A811D}" type="pres">
      <dgm:prSet presAssocID="{B72C0AC6-0ED0-4E03-98D5-BFF47304A9A6}" presName="Name111" presStyleLbl="parChTrans1D2" presStyleIdx="0" presStyleCnt="2"/>
      <dgm:spPr/>
    </dgm:pt>
    <dgm:pt modelId="{EA3E14B9-5EAB-4B35-A4D1-F532FD91E7D3}" type="pres">
      <dgm:prSet presAssocID="{A4315676-30F0-45FF-B55F-395B640B13F4}" presName="hierRoot3" presStyleCnt="0">
        <dgm:presLayoutVars>
          <dgm:hierBranch val="init"/>
        </dgm:presLayoutVars>
      </dgm:prSet>
      <dgm:spPr/>
    </dgm:pt>
    <dgm:pt modelId="{23E49253-F31C-40D0-AF9D-C2C06AC6581D}" type="pres">
      <dgm:prSet presAssocID="{A4315676-30F0-45FF-B55F-395B640B13F4}" presName="rootComposite3" presStyleCnt="0"/>
      <dgm:spPr/>
    </dgm:pt>
    <dgm:pt modelId="{DD77A083-25F3-4192-AEFA-2F468D011BC5}" type="pres">
      <dgm:prSet presAssocID="{A4315676-30F0-45FF-B55F-395B640B13F4}" presName="rootText3" presStyleLbl="asst1" presStyleIdx="0" presStyleCnt="6" custScaleX="264982" custScaleY="121000" custLinFactNeighborY="34468">
        <dgm:presLayoutVars>
          <dgm:chPref val="3"/>
        </dgm:presLayoutVars>
      </dgm:prSet>
      <dgm:spPr/>
    </dgm:pt>
    <dgm:pt modelId="{D1511837-8466-4FB4-BC92-78C2E5C6F028}" type="pres">
      <dgm:prSet presAssocID="{A4315676-30F0-45FF-B55F-395B640B13F4}" presName="rootConnector3" presStyleLbl="asst1" presStyleIdx="0" presStyleCnt="6"/>
      <dgm:spPr/>
    </dgm:pt>
    <dgm:pt modelId="{B4244CA9-4ABE-4110-BC46-A781E70ABA5D}" type="pres">
      <dgm:prSet presAssocID="{A4315676-30F0-45FF-B55F-395B640B13F4}" presName="hierChild6" presStyleCnt="0"/>
      <dgm:spPr/>
    </dgm:pt>
    <dgm:pt modelId="{70A5D1DB-C0C2-411D-9A4C-A1E247847AE9}" type="pres">
      <dgm:prSet presAssocID="{A4315676-30F0-45FF-B55F-395B640B13F4}" presName="hierChild7" presStyleCnt="0"/>
      <dgm:spPr/>
    </dgm:pt>
    <dgm:pt modelId="{6F582313-2A40-4B25-93E6-1726DA5540CB}" type="pres">
      <dgm:prSet presAssocID="{07017EE4-D441-4055-AEA1-3648FA325EBF}" presName="Name111" presStyleLbl="parChTrans1D3" presStyleIdx="0" presStyleCnt="4"/>
      <dgm:spPr/>
    </dgm:pt>
    <dgm:pt modelId="{8A86728D-ED49-4EEB-A9DC-628E9C40F5B2}" type="pres">
      <dgm:prSet presAssocID="{0A5CCDA1-4665-445F-8D7C-5EF2131E945A}" presName="hierRoot3" presStyleCnt="0">
        <dgm:presLayoutVars>
          <dgm:hierBranch val="init"/>
        </dgm:presLayoutVars>
      </dgm:prSet>
      <dgm:spPr/>
    </dgm:pt>
    <dgm:pt modelId="{2F44BE79-28C1-48B1-BF2C-02C32257C2EA}" type="pres">
      <dgm:prSet presAssocID="{0A5CCDA1-4665-445F-8D7C-5EF2131E945A}" presName="rootComposite3" presStyleCnt="0"/>
      <dgm:spPr/>
    </dgm:pt>
    <dgm:pt modelId="{CB35AD1F-3583-495B-994E-9C99F1292FDA}" type="pres">
      <dgm:prSet presAssocID="{0A5CCDA1-4665-445F-8D7C-5EF2131E945A}" presName="rootText3" presStyleLbl="asst1" presStyleIdx="1" presStyleCnt="6" custScaleX="121363" custScaleY="307772" custLinFactNeighborY="76263">
        <dgm:presLayoutVars>
          <dgm:chPref val="3"/>
        </dgm:presLayoutVars>
      </dgm:prSet>
      <dgm:spPr/>
    </dgm:pt>
    <dgm:pt modelId="{83891EEC-3E08-4EC3-81F5-C451D6A7DBE7}" type="pres">
      <dgm:prSet presAssocID="{0A5CCDA1-4665-445F-8D7C-5EF2131E945A}" presName="rootConnector3" presStyleLbl="asst1" presStyleIdx="1" presStyleCnt="6"/>
      <dgm:spPr/>
    </dgm:pt>
    <dgm:pt modelId="{D444DDCD-0401-4BB6-B0AD-41DE6D1D0F49}" type="pres">
      <dgm:prSet presAssocID="{0A5CCDA1-4665-445F-8D7C-5EF2131E945A}" presName="hierChild6" presStyleCnt="0"/>
      <dgm:spPr/>
    </dgm:pt>
    <dgm:pt modelId="{B65A0129-A8A4-4BB2-AA0D-26C74A6CF347}" type="pres">
      <dgm:prSet presAssocID="{0A5CCDA1-4665-445F-8D7C-5EF2131E945A}" presName="hierChild7" presStyleCnt="0"/>
      <dgm:spPr/>
    </dgm:pt>
    <dgm:pt modelId="{B84A7DCD-2FEB-465B-8C6E-0661DBE5D4C7}" type="pres">
      <dgm:prSet presAssocID="{22A0E9BA-48DE-490E-8847-7DF5E026ED74}" presName="Name111" presStyleLbl="parChTrans1D3" presStyleIdx="1" presStyleCnt="4"/>
      <dgm:spPr/>
    </dgm:pt>
    <dgm:pt modelId="{4A2121B3-7CC9-43C1-9DE0-2475C4C0606E}" type="pres">
      <dgm:prSet presAssocID="{5B0CE3C7-3742-424F-A6B3-7C911628A284}" presName="hierRoot3" presStyleCnt="0">
        <dgm:presLayoutVars>
          <dgm:hierBranch val="hang"/>
        </dgm:presLayoutVars>
      </dgm:prSet>
      <dgm:spPr/>
    </dgm:pt>
    <dgm:pt modelId="{87017A32-3AB8-4426-8709-7F8CE555DE16}" type="pres">
      <dgm:prSet presAssocID="{5B0CE3C7-3742-424F-A6B3-7C911628A284}" presName="rootComposite3" presStyleCnt="0"/>
      <dgm:spPr/>
    </dgm:pt>
    <dgm:pt modelId="{321ED599-777D-489E-BA87-EFA243BC12D1}" type="pres">
      <dgm:prSet presAssocID="{5B0CE3C7-3742-424F-A6B3-7C911628A284}" presName="rootText3" presStyleLbl="asst1" presStyleIdx="2" presStyleCnt="6" custScaleX="137488" custScaleY="309632" custLinFactNeighborY="76263">
        <dgm:presLayoutVars>
          <dgm:chPref val="3"/>
        </dgm:presLayoutVars>
      </dgm:prSet>
      <dgm:spPr/>
    </dgm:pt>
    <dgm:pt modelId="{470F157B-CC11-46FB-81F0-334E4CB2A4EB}" type="pres">
      <dgm:prSet presAssocID="{5B0CE3C7-3742-424F-A6B3-7C911628A284}" presName="rootConnector3" presStyleLbl="asst1" presStyleIdx="2" presStyleCnt="6"/>
      <dgm:spPr/>
    </dgm:pt>
    <dgm:pt modelId="{698BFCAD-392F-4297-A5AC-0C93CDB48778}" type="pres">
      <dgm:prSet presAssocID="{5B0CE3C7-3742-424F-A6B3-7C911628A284}" presName="hierChild6" presStyleCnt="0"/>
      <dgm:spPr/>
    </dgm:pt>
    <dgm:pt modelId="{237DC677-E420-43FF-818E-026B7068E7D5}" type="pres">
      <dgm:prSet presAssocID="{5B0CE3C7-3742-424F-A6B3-7C911628A284}" presName="hierChild7" presStyleCnt="0"/>
      <dgm:spPr/>
    </dgm:pt>
    <dgm:pt modelId="{5582AF64-F8A9-49E6-B5CF-ECD991A40793}" type="pres">
      <dgm:prSet presAssocID="{21C6085C-FF55-4F9D-BF03-9D38E57B4A96}" presName="Name111" presStyleLbl="parChTrans1D2" presStyleIdx="1" presStyleCnt="2"/>
      <dgm:spPr/>
    </dgm:pt>
    <dgm:pt modelId="{918216D3-3B98-483D-8671-C475A35F87A1}" type="pres">
      <dgm:prSet presAssocID="{7B34B402-8352-4DF7-91A9-4FB7B119141C}" presName="hierRoot3" presStyleCnt="0">
        <dgm:presLayoutVars>
          <dgm:hierBranch val="init"/>
        </dgm:presLayoutVars>
      </dgm:prSet>
      <dgm:spPr/>
    </dgm:pt>
    <dgm:pt modelId="{010D6C4B-3EF9-4A91-84F1-772FF88CF2A5}" type="pres">
      <dgm:prSet presAssocID="{7B34B402-8352-4DF7-91A9-4FB7B119141C}" presName="rootComposite3" presStyleCnt="0"/>
      <dgm:spPr/>
    </dgm:pt>
    <dgm:pt modelId="{A89850B3-DDF5-4102-897B-06CFAFD8A84D}" type="pres">
      <dgm:prSet presAssocID="{7B34B402-8352-4DF7-91A9-4FB7B119141C}" presName="rootText3" presStyleLbl="asst1" presStyleIdx="3" presStyleCnt="6" custScaleX="264982" custScaleY="121000" custLinFactNeighborY="34468">
        <dgm:presLayoutVars>
          <dgm:chPref val="3"/>
        </dgm:presLayoutVars>
      </dgm:prSet>
      <dgm:spPr/>
    </dgm:pt>
    <dgm:pt modelId="{0D67521F-D4D5-4AFA-80FA-9F6BBC3E9A46}" type="pres">
      <dgm:prSet presAssocID="{7B34B402-8352-4DF7-91A9-4FB7B119141C}" presName="rootConnector3" presStyleLbl="asst1" presStyleIdx="3" presStyleCnt="6"/>
      <dgm:spPr/>
    </dgm:pt>
    <dgm:pt modelId="{A1416E96-A5DA-4F37-8CE4-9F297990052D}" type="pres">
      <dgm:prSet presAssocID="{7B34B402-8352-4DF7-91A9-4FB7B119141C}" presName="hierChild6" presStyleCnt="0"/>
      <dgm:spPr/>
    </dgm:pt>
    <dgm:pt modelId="{9734ED53-5CC3-4480-B589-458D8FD9E204}" type="pres">
      <dgm:prSet presAssocID="{7B34B402-8352-4DF7-91A9-4FB7B119141C}" presName="hierChild7" presStyleCnt="0"/>
      <dgm:spPr/>
    </dgm:pt>
    <dgm:pt modelId="{E80D89AB-A114-43AE-AE36-0AB8CC02EEEA}" type="pres">
      <dgm:prSet presAssocID="{79CEED68-9D70-438A-91BB-ED59ACFE9FF8}" presName="Name111" presStyleLbl="parChTrans1D3" presStyleIdx="2" presStyleCnt="4"/>
      <dgm:spPr/>
    </dgm:pt>
    <dgm:pt modelId="{13810262-27E0-4814-AB6F-17801D068DEB}" type="pres">
      <dgm:prSet presAssocID="{8E88F101-011C-4185-9856-93BFFC48A619}" presName="hierRoot3" presStyleCnt="0">
        <dgm:presLayoutVars>
          <dgm:hierBranch/>
        </dgm:presLayoutVars>
      </dgm:prSet>
      <dgm:spPr/>
    </dgm:pt>
    <dgm:pt modelId="{AEC07EB9-F90C-45EC-A81D-1FC1034C4D4B}" type="pres">
      <dgm:prSet presAssocID="{8E88F101-011C-4185-9856-93BFFC48A619}" presName="rootComposite3" presStyleCnt="0"/>
      <dgm:spPr/>
    </dgm:pt>
    <dgm:pt modelId="{A54A54BE-A3B7-411B-9669-92E8009E474F}" type="pres">
      <dgm:prSet presAssocID="{8E88F101-011C-4185-9856-93BFFC48A619}" presName="rootText3" presStyleLbl="asst1" presStyleIdx="4" presStyleCnt="6" custScaleX="157311" custScaleY="312076" custLinFactNeighborY="76263">
        <dgm:presLayoutVars>
          <dgm:chPref val="3"/>
        </dgm:presLayoutVars>
      </dgm:prSet>
      <dgm:spPr/>
    </dgm:pt>
    <dgm:pt modelId="{C3402BC4-FE98-4644-893D-08402D04DC5E}" type="pres">
      <dgm:prSet presAssocID="{8E88F101-011C-4185-9856-93BFFC48A619}" presName="rootConnector3" presStyleLbl="asst1" presStyleIdx="4" presStyleCnt="6"/>
      <dgm:spPr/>
    </dgm:pt>
    <dgm:pt modelId="{E9509FDE-B44C-4159-93A6-354AA0865C06}" type="pres">
      <dgm:prSet presAssocID="{8E88F101-011C-4185-9856-93BFFC48A619}" presName="hierChild6" presStyleCnt="0"/>
      <dgm:spPr/>
    </dgm:pt>
    <dgm:pt modelId="{84D63952-9AD5-4689-AF1F-2084A4626951}" type="pres">
      <dgm:prSet presAssocID="{8E88F101-011C-4185-9856-93BFFC48A619}" presName="hierChild7" presStyleCnt="0"/>
      <dgm:spPr/>
    </dgm:pt>
    <dgm:pt modelId="{5EF944E5-B6CC-4932-9E3A-974A5B497440}" type="pres">
      <dgm:prSet presAssocID="{E163C28D-2D46-401C-B8B9-986CACFFB96C}" presName="Name111" presStyleLbl="parChTrans1D3" presStyleIdx="3" presStyleCnt="4"/>
      <dgm:spPr/>
    </dgm:pt>
    <dgm:pt modelId="{2CE8F2D8-9ED2-4696-BCEC-0A914FF4398B}" type="pres">
      <dgm:prSet presAssocID="{B36E72F4-9D74-46EC-9F98-5BA3F5099B78}" presName="hierRoot3" presStyleCnt="0">
        <dgm:presLayoutVars>
          <dgm:hierBranch val="init"/>
        </dgm:presLayoutVars>
      </dgm:prSet>
      <dgm:spPr/>
    </dgm:pt>
    <dgm:pt modelId="{32915FD5-2F87-4192-B049-B97F21C5C69C}" type="pres">
      <dgm:prSet presAssocID="{B36E72F4-9D74-46EC-9F98-5BA3F5099B78}" presName="rootComposite3" presStyleCnt="0"/>
      <dgm:spPr/>
    </dgm:pt>
    <dgm:pt modelId="{4D56A191-846C-4244-9DF8-FC70A365BCAA}" type="pres">
      <dgm:prSet presAssocID="{B36E72F4-9D74-46EC-9F98-5BA3F5099B78}" presName="rootText3" presStyleLbl="asst1" presStyleIdx="5" presStyleCnt="6" custScaleX="121000" custScaleY="312076" custLinFactNeighborY="76263">
        <dgm:presLayoutVars>
          <dgm:chPref val="3"/>
        </dgm:presLayoutVars>
      </dgm:prSet>
      <dgm:spPr/>
    </dgm:pt>
    <dgm:pt modelId="{EB1422FC-78D5-44F7-94D1-58EB7E825CE9}" type="pres">
      <dgm:prSet presAssocID="{B36E72F4-9D74-46EC-9F98-5BA3F5099B78}" presName="rootConnector3" presStyleLbl="asst1" presStyleIdx="5" presStyleCnt="6"/>
      <dgm:spPr/>
    </dgm:pt>
    <dgm:pt modelId="{F41023DD-3BDA-4030-ABC9-8D34E89F78D0}" type="pres">
      <dgm:prSet presAssocID="{B36E72F4-9D74-46EC-9F98-5BA3F5099B78}" presName="hierChild6" presStyleCnt="0"/>
      <dgm:spPr/>
    </dgm:pt>
    <dgm:pt modelId="{C562874A-FE0C-4672-B2EA-13EFEB45CF6E}" type="pres">
      <dgm:prSet presAssocID="{B36E72F4-9D74-46EC-9F98-5BA3F5099B78}" presName="hierChild7" presStyleCnt="0"/>
      <dgm:spPr/>
    </dgm:pt>
  </dgm:ptLst>
  <dgm:cxnLst>
    <dgm:cxn modelId="{5EDB1C06-FCE5-417C-AC77-52F2EE4034C0}" type="presOf" srcId="{7B34B402-8352-4DF7-91A9-4FB7B119141C}" destId="{0D67521F-D4D5-4AFA-80FA-9F6BBC3E9A46}" srcOrd="1" destOrd="0" presId="urn:microsoft.com/office/officeart/2005/8/layout/orgChart1"/>
    <dgm:cxn modelId="{CC551A0F-639B-43E9-B7CD-2242B88547E7}" type="presOf" srcId="{07017EE4-D441-4055-AEA1-3648FA325EBF}" destId="{6F582313-2A40-4B25-93E6-1726DA5540CB}" srcOrd="0" destOrd="0" presId="urn:microsoft.com/office/officeart/2005/8/layout/orgChart1"/>
    <dgm:cxn modelId="{67900413-1B58-4763-8BC8-A87DFF467C06}" type="presOf" srcId="{590A1BA4-16CB-4DDC-97DA-EBE27827E1DE}" destId="{75E7CE7D-2141-477E-B5BA-000F456DBF21}" srcOrd="1" destOrd="0" presId="urn:microsoft.com/office/officeart/2005/8/layout/orgChart1"/>
    <dgm:cxn modelId="{972BF713-B6DF-455A-999F-B9D140E61D1F}" srcId="{A4315676-30F0-45FF-B55F-395B640B13F4}" destId="{5B0CE3C7-3742-424F-A6B3-7C911628A284}" srcOrd="1" destOrd="0" parTransId="{22A0E9BA-48DE-490E-8847-7DF5E026ED74}" sibTransId="{A305E121-A3BF-4239-BF6E-C854E907E9C6}"/>
    <dgm:cxn modelId="{4B6E9819-BD1B-4889-A366-D703EA7E8F23}" type="presOf" srcId="{A780706E-F964-4D51-B8E9-2340BD6162B6}" destId="{E308DBF6-A2CB-4213-9581-B822A8D88B92}" srcOrd="0" destOrd="0" presId="urn:microsoft.com/office/officeart/2005/8/layout/orgChart1"/>
    <dgm:cxn modelId="{79A7F01B-0F19-4F57-9330-3ADDF8EDF0A4}" type="presOf" srcId="{22A0E9BA-48DE-490E-8847-7DF5E026ED74}" destId="{B84A7DCD-2FEB-465B-8C6E-0661DBE5D4C7}" srcOrd="0" destOrd="0" presId="urn:microsoft.com/office/officeart/2005/8/layout/orgChart1"/>
    <dgm:cxn modelId="{6653C929-611C-4546-BA94-C2C5CD25E5C1}" srcId="{7B34B402-8352-4DF7-91A9-4FB7B119141C}" destId="{B36E72F4-9D74-46EC-9F98-5BA3F5099B78}" srcOrd="1" destOrd="0" parTransId="{E163C28D-2D46-401C-B8B9-986CACFFB96C}" sibTransId="{804DE444-6F2C-4826-B4A3-F7BF69542CCB}"/>
    <dgm:cxn modelId="{A3581E2E-3E88-4F74-A217-052C8A18F283}" type="presOf" srcId="{590A1BA4-16CB-4DDC-97DA-EBE27827E1DE}" destId="{1FA5E6F6-D13B-4D05-957F-59C41B6F4149}" srcOrd="0" destOrd="0" presId="urn:microsoft.com/office/officeart/2005/8/layout/orgChart1"/>
    <dgm:cxn modelId="{8B86C735-7A40-4745-9F95-58F2EF771214}" type="presOf" srcId="{8E88F101-011C-4185-9856-93BFFC48A619}" destId="{A54A54BE-A3B7-411B-9669-92E8009E474F}" srcOrd="0" destOrd="0" presId="urn:microsoft.com/office/officeart/2005/8/layout/orgChart1"/>
    <dgm:cxn modelId="{7EC3BD37-5DA9-4423-A57C-10768DAB9E52}" type="presOf" srcId="{5B0CE3C7-3742-424F-A6B3-7C911628A284}" destId="{321ED599-777D-489E-BA87-EFA243BC12D1}" srcOrd="0" destOrd="0" presId="urn:microsoft.com/office/officeart/2005/8/layout/orgChart1"/>
    <dgm:cxn modelId="{A7F0053E-E479-4CC1-8559-8FB07D7B300C}" srcId="{A780706E-F964-4D51-B8E9-2340BD6162B6}" destId="{590A1BA4-16CB-4DDC-97DA-EBE27827E1DE}" srcOrd="0" destOrd="0" parTransId="{171E8E8A-4C1E-4D7D-840A-E1F149D113E0}" sibTransId="{AF6E84F2-C670-483E-966D-D7ACD46CD73E}"/>
    <dgm:cxn modelId="{B4E75D3F-689E-4231-A66A-915B84383F0D}" srcId="{7B34B402-8352-4DF7-91A9-4FB7B119141C}" destId="{8E88F101-011C-4185-9856-93BFFC48A619}" srcOrd="0" destOrd="0" parTransId="{79CEED68-9D70-438A-91BB-ED59ACFE9FF8}" sibTransId="{EB0B0B16-28E8-4B57-867F-A96B373BD6E0}"/>
    <dgm:cxn modelId="{62E5435D-0787-4C08-AD76-B971739D6AE7}" type="presOf" srcId="{21C6085C-FF55-4F9D-BF03-9D38E57B4A96}" destId="{5582AF64-F8A9-49E6-B5CF-ECD991A40793}" srcOrd="0" destOrd="0" presId="urn:microsoft.com/office/officeart/2005/8/layout/orgChart1"/>
    <dgm:cxn modelId="{22E9404F-E90D-4212-B8B6-2F3F4C508244}" type="presOf" srcId="{E163C28D-2D46-401C-B8B9-986CACFFB96C}" destId="{5EF944E5-B6CC-4932-9E3A-974A5B497440}" srcOrd="0" destOrd="0" presId="urn:microsoft.com/office/officeart/2005/8/layout/orgChart1"/>
    <dgm:cxn modelId="{19C25D7A-8123-4F67-9BAC-DCB96233FA4C}" srcId="{590A1BA4-16CB-4DDC-97DA-EBE27827E1DE}" destId="{A4315676-30F0-45FF-B55F-395B640B13F4}" srcOrd="0" destOrd="0" parTransId="{B72C0AC6-0ED0-4E03-98D5-BFF47304A9A6}" sibTransId="{65A5C077-C101-49E8-8051-80940B0220F5}"/>
    <dgm:cxn modelId="{6E5B5C87-17BD-4FC1-854A-F947F0E9F816}" type="presOf" srcId="{B72C0AC6-0ED0-4E03-98D5-BFF47304A9A6}" destId="{D474B3FA-2C4C-422A-8274-3906F91A811D}" srcOrd="0" destOrd="0" presId="urn:microsoft.com/office/officeart/2005/8/layout/orgChart1"/>
    <dgm:cxn modelId="{9D912D89-D6A0-484E-BE45-0D3E89105315}" type="presOf" srcId="{B36E72F4-9D74-46EC-9F98-5BA3F5099B78}" destId="{4D56A191-846C-4244-9DF8-FC70A365BCAA}" srcOrd="0" destOrd="0" presId="urn:microsoft.com/office/officeart/2005/8/layout/orgChart1"/>
    <dgm:cxn modelId="{0352A38A-2953-4B50-9A23-8864B58259C5}" type="presOf" srcId="{A4315676-30F0-45FF-B55F-395B640B13F4}" destId="{DD77A083-25F3-4192-AEFA-2F468D011BC5}" srcOrd="0" destOrd="0" presId="urn:microsoft.com/office/officeart/2005/8/layout/orgChart1"/>
    <dgm:cxn modelId="{2B6BCD8E-091C-4CC2-AE3A-99E149678873}" type="presOf" srcId="{0A5CCDA1-4665-445F-8D7C-5EF2131E945A}" destId="{CB35AD1F-3583-495B-994E-9C99F1292FDA}" srcOrd="0" destOrd="0" presId="urn:microsoft.com/office/officeart/2005/8/layout/orgChart1"/>
    <dgm:cxn modelId="{7C817193-B4EF-4287-A543-0D7F8E70D7F0}" type="presOf" srcId="{79CEED68-9D70-438A-91BB-ED59ACFE9FF8}" destId="{E80D89AB-A114-43AE-AE36-0AB8CC02EEEA}" srcOrd="0" destOrd="0" presId="urn:microsoft.com/office/officeart/2005/8/layout/orgChart1"/>
    <dgm:cxn modelId="{41D51695-EBEE-48B4-8DF3-4DC58F49BF1D}" srcId="{A4315676-30F0-45FF-B55F-395B640B13F4}" destId="{0A5CCDA1-4665-445F-8D7C-5EF2131E945A}" srcOrd="0" destOrd="0" parTransId="{07017EE4-D441-4055-AEA1-3648FA325EBF}" sibTransId="{BB01FBAA-ED64-447D-9277-E03D8800F88D}"/>
    <dgm:cxn modelId="{9E4421A3-20DC-4D80-9E9D-C1BBAFB970E8}" type="presOf" srcId="{7B34B402-8352-4DF7-91A9-4FB7B119141C}" destId="{A89850B3-DDF5-4102-897B-06CFAFD8A84D}" srcOrd="0" destOrd="0" presId="urn:microsoft.com/office/officeart/2005/8/layout/orgChart1"/>
    <dgm:cxn modelId="{FDB37DC2-7D0A-44FC-8231-1687381AA9D7}" type="presOf" srcId="{B36E72F4-9D74-46EC-9F98-5BA3F5099B78}" destId="{EB1422FC-78D5-44F7-94D1-58EB7E825CE9}" srcOrd="1" destOrd="0" presId="urn:microsoft.com/office/officeart/2005/8/layout/orgChart1"/>
    <dgm:cxn modelId="{76366CC3-DDF9-4FC4-8AFD-06ADAEDDF497}" srcId="{590A1BA4-16CB-4DDC-97DA-EBE27827E1DE}" destId="{7B34B402-8352-4DF7-91A9-4FB7B119141C}" srcOrd="1" destOrd="0" parTransId="{21C6085C-FF55-4F9D-BF03-9D38E57B4A96}" sibTransId="{C79F3CB4-0D4A-4BD6-98CB-850561392179}"/>
    <dgm:cxn modelId="{CBBA64C5-93C6-4A80-882D-8FB93D83623C}" type="presOf" srcId="{5B0CE3C7-3742-424F-A6B3-7C911628A284}" destId="{470F157B-CC11-46FB-81F0-334E4CB2A4EB}" srcOrd="1" destOrd="0" presId="urn:microsoft.com/office/officeart/2005/8/layout/orgChart1"/>
    <dgm:cxn modelId="{F11B84C6-9842-4411-9C01-E76EA0B475AA}" type="presOf" srcId="{0A5CCDA1-4665-445F-8D7C-5EF2131E945A}" destId="{83891EEC-3E08-4EC3-81F5-C451D6A7DBE7}" srcOrd="1" destOrd="0" presId="urn:microsoft.com/office/officeart/2005/8/layout/orgChart1"/>
    <dgm:cxn modelId="{35907FD7-0597-4D91-8080-59B3D6650CFB}" type="presOf" srcId="{A4315676-30F0-45FF-B55F-395B640B13F4}" destId="{D1511837-8466-4FB4-BC92-78C2E5C6F028}" srcOrd="1" destOrd="0" presId="urn:microsoft.com/office/officeart/2005/8/layout/orgChart1"/>
    <dgm:cxn modelId="{97F12AFD-51C2-4056-B5DD-9F42DFCEC750}" type="presOf" srcId="{8E88F101-011C-4185-9856-93BFFC48A619}" destId="{C3402BC4-FE98-4644-893D-08402D04DC5E}" srcOrd="1" destOrd="0" presId="urn:microsoft.com/office/officeart/2005/8/layout/orgChart1"/>
    <dgm:cxn modelId="{C7612A2C-713D-402F-A76A-60FFD174E249}" type="presParOf" srcId="{E308DBF6-A2CB-4213-9581-B822A8D88B92}" destId="{C8BC8633-E5CD-466D-B5BD-24F0A9084CB3}" srcOrd="0" destOrd="0" presId="urn:microsoft.com/office/officeart/2005/8/layout/orgChart1"/>
    <dgm:cxn modelId="{B3857EFE-C567-41BD-B7DB-0CA0224B9F33}" type="presParOf" srcId="{C8BC8633-E5CD-466D-B5BD-24F0A9084CB3}" destId="{B0230A78-A00D-4ABB-9201-8A0A1C4201C3}" srcOrd="0" destOrd="0" presId="urn:microsoft.com/office/officeart/2005/8/layout/orgChart1"/>
    <dgm:cxn modelId="{B9869EC6-1E3B-4952-B624-994E17D197C6}" type="presParOf" srcId="{B0230A78-A00D-4ABB-9201-8A0A1C4201C3}" destId="{1FA5E6F6-D13B-4D05-957F-59C41B6F4149}" srcOrd="0" destOrd="0" presId="urn:microsoft.com/office/officeart/2005/8/layout/orgChart1"/>
    <dgm:cxn modelId="{95663D9D-34BA-4FA5-86C9-876EBA65E167}" type="presParOf" srcId="{B0230A78-A00D-4ABB-9201-8A0A1C4201C3}" destId="{75E7CE7D-2141-477E-B5BA-000F456DBF21}" srcOrd="1" destOrd="0" presId="urn:microsoft.com/office/officeart/2005/8/layout/orgChart1"/>
    <dgm:cxn modelId="{AF7BB50A-7F0A-402A-9A69-187482CBDE2D}" type="presParOf" srcId="{C8BC8633-E5CD-466D-B5BD-24F0A9084CB3}" destId="{CAF9251E-8C5D-46BA-BA84-4E939FACEA79}" srcOrd="1" destOrd="0" presId="urn:microsoft.com/office/officeart/2005/8/layout/orgChart1"/>
    <dgm:cxn modelId="{0F938003-FC1C-4C51-B2CB-B0B871408891}" type="presParOf" srcId="{C8BC8633-E5CD-466D-B5BD-24F0A9084CB3}" destId="{40C5F079-E40F-4747-B701-AD612E91B037}" srcOrd="2" destOrd="0" presId="urn:microsoft.com/office/officeart/2005/8/layout/orgChart1"/>
    <dgm:cxn modelId="{ADCEA042-C5FE-41A0-BC45-FF70095D555E}" type="presParOf" srcId="{40C5F079-E40F-4747-B701-AD612E91B037}" destId="{D474B3FA-2C4C-422A-8274-3906F91A811D}" srcOrd="0" destOrd="0" presId="urn:microsoft.com/office/officeart/2005/8/layout/orgChart1"/>
    <dgm:cxn modelId="{06B2496A-BF05-496A-B98C-FE6BFA22B92A}" type="presParOf" srcId="{40C5F079-E40F-4747-B701-AD612E91B037}" destId="{EA3E14B9-5EAB-4B35-A4D1-F532FD91E7D3}" srcOrd="1" destOrd="0" presId="urn:microsoft.com/office/officeart/2005/8/layout/orgChart1"/>
    <dgm:cxn modelId="{93DD40D5-5732-4F84-832D-69B6D77389A2}" type="presParOf" srcId="{EA3E14B9-5EAB-4B35-A4D1-F532FD91E7D3}" destId="{23E49253-F31C-40D0-AF9D-C2C06AC6581D}" srcOrd="0" destOrd="0" presId="urn:microsoft.com/office/officeart/2005/8/layout/orgChart1"/>
    <dgm:cxn modelId="{BD08419D-9F86-46F2-A9CB-C7265804C2F0}" type="presParOf" srcId="{23E49253-F31C-40D0-AF9D-C2C06AC6581D}" destId="{DD77A083-25F3-4192-AEFA-2F468D011BC5}" srcOrd="0" destOrd="0" presId="urn:microsoft.com/office/officeart/2005/8/layout/orgChart1"/>
    <dgm:cxn modelId="{4E064413-1726-40B3-984F-386E6212E465}" type="presParOf" srcId="{23E49253-F31C-40D0-AF9D-C2C06AC6581D}" destId="{D1511837-8466-4FB4-BC92-78C2E5C6F028}" srcOrd="1" destOrd="0" presId="urn:microsoft.com/office/officeart/2005/8/layout/orgChart1"/>
    <dgm:cxn modelId="{D7E4A908-4D92-4075-A42E-83669E8B4415}" type="presParOf" srcId="{EA3E14B9-5EAB-4B35-A4D1-F532FD91E7D3}" destId="{B4244CA9-4ABE-4110-BC46-A781E70ABA5D}" srcOrd="1" destOrd="0" presId="urn:microsoft.com/office/officeart/2005/8/layout/orgChart1"/>
    <dgm:cxn modelId="{2810F81A-59A8-4578-AD50-8C3079D7B699}" type="presParOf" srcId="{EA3E14B9-5EAB-4B35-A4D1-F532FD91E7D3}" destId="{70A5D1DB-C0C2-411D-9A4C-A1E247847AE9}" srcOrd="2" destOrd="0" presId="urn:microsoft.com/office/officeart/2005/8/layout/orgChart1"/>
    <dgm:cxn modelId="{EB19F1D3-1595-41B6-AAD5-8145A59769E0}" type="presParOf" srcId="{70A5D1DB-C0C2-411D-9A4C-A1E247847AE9}" destId="{6F582313-2A40-4B25-93E6-1726DA5540CB}" srcOrd="0" destOrd="0" presId="urn:microsoft.com/office/officeart/2005/8/layout/orgChart1"/>
    <dgm:cxn modelId="{DEA58345-3AA9-4FC1-922F-AAA9B9BAD6E9}" type="presParOf" srcId="{70A5D1DB-C0C2-411D-9A4C-A1E247847AE9}" destId="{8A86728D-ED49-4EEB-A9DC-628E9C40F5B2}" srcOrd="1" destOrd="0" presId="urn:microsoft.com/office/officeart/2005/8/layout/orgChart1"/>
    <dgm:cxn modelId="{B55D4F8A-67AE-429E-8307-9B8156CB4582}" type="presParOf" srcId="{8A86728D-ED49-4EEB-A9DC-628E9C40F5B2}" destId="{2F44BE79-28C1-48B1-BF2C-02C32257C2EA}" srcOrd="0" destOrd="0" presId="urn:microsoft.com/office/officeart/2005/8/layout/orgChart1"/>
    <dgm:cxn modelId="{9F7C6AB1-7FD1-4C13-B1CE-37CE53CE43B6}" type="presParOf" srcId="{2F44BE79-28C1-48B1-BF2C-02C32257C2EA}" destId="{CB35AD1F-3583-495B-994E-9C99F1292FDA}" srcOrd="0" destOrd="0" presId="urn:microsoft.com/office/officeart/2005/8/layout/orgChart1"/>
    <dgm:cxn modelId="{9A323C7B-9399-40A8-86A0-9085E0169A87}" type="presParOf" srcId="{2F44BE79-28C1-48B1-BF2C-02C32257C2EA}" destId="{83891EEC-3E08-4EC3-81F5-C451D6A7DBE7}" srcOrd="1" destOrd="0" presId="urn:microsoft.com/office/officeart/2005/8/layout/orgChart1"/>
    <dgm:cxn modelId="{6C98AE39-80EA-415A-94F9-1D6788148105}" type="presParOf" srcId="{8A86728D-ED49-4EEB-A9DC-628E9C40F5B2}" destId="{D444DDCD-0401-4BB6-B0AD-41DE6D1D0F49}" srcOrd="1" destOrd="0" presId="urn:microsoft.com/office/officeart/2005/8/layout/orgChart1"/>
    <dgm:cxn modelId="{4F4829CA-0BF3-48A5-8328-5FC5D0728633}" type="presParOf" srcId="{8A86728D-ED49-4EEB-A9DC-628E9C40F5B2}" destId="{B65A0129-A8A4-4BB2-AA0D-26C74A6CF347}" srcOrd="2" destOrd="0" presId="urn:microsoft.com/office/officeart/2005/8/layout/orgChart1"/>
    <dgm:cxn modelId="{7F78AF64-3003-4818-A006-C0115642A92A}" type="presParOf" srcId="{70A5D1DB-C0C2-411D-9A4C-A1E247847AE9}" destId="{B84A7DCD-2FEB-465B-8C6E-0661DBE5D4C7}" srcOrd="2" destOrd="0" presId="urn:microsoft.com/office/officeart/2005/8/layout/orgChart1"/>
    <dgm:cxn modelId="{DD5ACCF8-A4A4-4E06-88B1-3F532085CC25}" type="presParOf" srcId="{70A5D1DB-C0C2-411D-9A4C-A1E247847AE9}" destId="{4A2121B3-7CC9-43C1-9DE0-2475C4C0606E}" srcOrd="3" destOrd="0" presId="urn:microsoft.com/office/officeart/2005/8/layout/orgChart1"/>
    <dgm:cxn modelId="{E4B744FD-1C0B-4495-AEA4-7C9007F77D52}" type="presParOf" srcId="{4A2121B3-7CC9-43C1-9DE0-2475C4C0606E}" destId="{87017A32-3AB8-4426-8709-7F8CE555DE16}" srcOrd="0" destOrd="0" presId="urn:microsoft.com/office/officeart/2005/8/layout/orgChart1"/>
    <dgm:cxn modelId="{1A565557-6E75-4A33-99F1-3FA023F6C7D1}" type="presParOf" srcId="{87017A32-3AB8-4426-8709-7F8CE555DE16}" destId="{321ED599-777D-489E-BA87-EFA243BC12D1}" srcOrd="0" destOrd="0" presId="urn:microsoft.com/office/officeart/2005/8/layout/orgChart1"/>
    <dgm:cxn modelId="{0C0814A4-6D6C-40FB-89FA-517AB5DC4091}" type="presParOf" srcId="{87017A32-3AB8-4426-8709-7F8CE555DE16}" destId="{470F157B-CC11-46FB-81F0-334E4CB2A4EB}" srcOrd="1" destOrd="0" presId="urn:microsoft.com/office/officeart/2005/8/layout/orgChart1"/>
    <dgm:cxn modelId="{4FB1FFC2-8ECE-4F85-9239-A5E62DADF445}" type="presParOf" srcId="{4A2121B3-7CC9-43C1-9DE0-2475C4C0606E}" destId="{698BFCAD-392F-4297-A5AC-0C93CDB48778}" srcOrd="1" destOrd="0" presId="urn:microsoft.com/office/officeart/2005/8/layout/orgChart1"/>
    <dgm:cxn modelId="{1892FC4D-9406-4839-A2D9-FA53CA08B786}" type="presParOf" srcId="{4A2121B3-7CC9-43C1-9DE0-2475C4C0606E}" destId="{237DC677-E420-43FF-818E-026B7068E7D5}" srcOrd="2" destOrd="0" presId="urn:microsoft.com/office/officeart/2005/8/layout/orgChart1"/>
    <dgm:cxn modelId="{B9D99A0C-5044-482B-922B-6E817C880216}" type="presParOf" srcId="{40C5F079-E40F-4747-B701-AD612E91B037}" destId="{5582AF64-F8A9-49E6-B5CF-ECD991A40793}" srcOrd="2" destOrd="0" presId="urn:microsoft.com/office/officeart/2005/8/layout/orgChart1"/>
    <dgm:cxn modelId="{6F9ED8B5-EC73-4D07-BB67-1ADE0FFBE6C5}" type="presParOf" srcId="{40C5F079-E40F-4747-B701-AD612E91B037}" destId="{918216D3-3B98-483D-8671-C475A35F87A1}" srcOrd="3" destOrd="0" presId="urn:microsoft.com/office/officeart/2005/8/layout/orgChart1"/>
    <dgm:cxn modelId="{DBA47ADF-0A0E-4B17-AD96-97B4066E5C46}" type="presParOf" srcId="{918216D3-3B98-483D-8671-C475A35F87A1}" destId="{010D6C4B-3EF9-4A91-84F1-772FF88CF2A5}" srcOrd="0" destOrd="0" presId="urn:microsoft.com/office/officeart/2005/8/layout/orgChart1"/>
    <dgm:cxn modelId="{F09BF007-AEE1-42BB-9EA2-362068FFA997}" type="presParOf" srcId="{010D6C4B-3EF9-4A91-84F1-772FF88CF2A5}" destId="{A89850B3-DDF5-4102-897B-06CFAFD8A84D}" srcOrd="0" destOrd="0" presId="urn:microsoft.com/office/officeart/2005/8/layout/orgChart1"/>
    <dgm:cxn modelId="{04975D45-1161-4700-BBF9-DFC559262423}" type="presParOf" srcId="{010D6C4B-3EF9-4A91-84F1-772FF88CF2A5}" destId="{0D67521F-D4D5-4AFA-80FA-9F6BBC3E9A46}" srcOrd="1" destOrd="0" presId="urn:microsoft.com/office/officeart/2005/8/layout/orgChart1"/>
    <dgm:cxn modelId="{06AFC69B-5F91-4BE8-B596-0943D95539CA}" type="presParOf" srcId="{918216D3-3B98-483D-8671-C475A35F87A1}" destId="{A1416E96-A5DA-4F37-8CE4-9F297990052D}" srcOrd="1" destOrd="0" presId="urn:microsoft.com/office/officeart/2005/8/layout/orgChart1"/>
    <dgm:cxn modelId="{E70D2E4D-E905-47C3-A9E6-1D90DF8E2BE8}" type="presParOf" srcId="{918216D3-3B98-483D-8671-C475A35F87A1}" destId="{9734ED53-5CC3-4480-B589-458D8FD9E204}" srcOrd="2" destOrd="0" presId="urn:microsoft.com/office/officeart/2005/8/layout/orgChart1"/>
    <dgm:cxn modelId="{71E11017-5F79-4858-B7BB-8B3E798CB59B}" type="presParOf" srcId="{9734ED53-5CC3-4480-B589-458D8FD9E204}" destId="{E80D89AB-A114-43AE-AE36-0AB8CC02EEEA}" srcOrd="0" destOrd="0" presId="urn:microsoft.com/office/officeart/2005/8/layout/orgChart1"/>
    <dgm:cxn modelId="{86E7B6BB-AF01-45D6-844E-1131CE3F246E}" type="presParOf" srcId="{9734ED53-5CC3-4480-B589-458D8FD9E204}" destId="{13810262-27E0-4814-AB6F-17801D068DEB}" srcOrd="1" destOrd="0" presId="urn:microsoft.com/office/officeart/2005/8/layout/orgChart1"/>
    <dgm:cxn modelId="{61EE9F0E-EF74-445C-A8EF-0D00CD1F9DDF}" type="presParOf" srcId="{13810262-27E0-4814-AB6F-17801D068DEB}" destId="{AEC07EB9-F90C-45EC-A81D-1FC1034C4D4B}" srcOrd="0" destOrd="0" presId="urn:microsoft.com/office/officeart/2005/8/layout/orgChart1"/>
    <dgm:cxn modelId="{8CCE3F3E-45C0-45D9-AA2B-1FDB4D3169D3}" type="presParOf" srcId="{AEC07EB9-F90C-45EC-A81D-1FC1034C4D4B}" destId="{A54A54BE-A3B7-411B-9669-92E8009E474F}" srcOrd="0" destOrd="0" presId="urn:microsoft.com/office/officeart/2005/8/layout/orgChart1"/>
    <dgm:cxn modelId="{FC874444-4A9C-4E63-B566-351F0F25EF70}" type="presParOf" srcId="{AEC07EB9-F90C-45EC-A81D-1FC1034C4D4B}" destId="{C3402BC4-FE98-4644-893D-08402D04DC5E}" srcOrd="1" destOrd="0" presId="urn:microsoft.com/office/officeart/2005/8/layout/orgChart1"/>
    <dgm:cxn modelId="{ABF20FA2-D0FC-4BF7-B875-55183825C98A}" type="presParOf" srcId="{13810262-27E0-4814-AB6F-17801D068DEB}" destId="{E9509FDE-B44C-4159-93A6-354AA0865C06}" srcOrd="1" destOrd="0" presId="urn:microsoft.com/office/officeart/2005/8/layout/orgChart1"/>
    <dgm:cxn modelId="{89E2433D-8EC3-443A-82F9-92AC0B185A37}" type="presParOf" srcId="{13810262-27E0-4814-AB6F-17801D068DEB}" destId="{84D63952-9AD5-4689-AF1F-2084A4626951}" srcOrd="2" destOrd="0" presId="urn:microsoft.com/office/officeart/2005/8/layout/orgChart1"/>
    <dgm:cxn modelId="{ACF2A56B-195C-44A2-819D-87CE6F19123F}" type="presParOf" srcId="{9734ED53-5CC3-4480-B589-458D8FD9E204}" destId="{5EF944E5-B6CC-4932-9E3A-974A5B497440}" srcOrd="2" destOrd="0" presId="urn:microsoft.com/office/officeart/2005/8/layout/orgChart1"/>
    <dgm:cxn modelId="{4A4137D5-1046-4064-AE42-6A7869570BC3}" type="presParOf" srcId="{9734ED53-5CC3-4480-B589-458D8FD9E204}" destId="{2CE8F2D8-9ED2-4696-BCEC-0A914FF4398B}" srcOrd="3" destOrd="0" presId="urn:microsoft.com/office/officeart/2005/8/layout/orgChart1"/>
    <dgm:cxn modelId="{F0494117-BE7D-4F5F-A8E4-867FBB1D45E8}" type="presParOf" srcId="{2CE8F2D8-9ED2-4696-BCEC-0A914FF4398B}" destId="{32915FD5-2F87-4192-B049-B97F21C5C69C}" srcOrd="0" destOrd="0" presId="urn:microsoft.com/office/officeart/2005/8/layout/orgChart1"/>
    <dgm:cxn modelId="{A48C54B7-D8A2-45BA-964D-D00ABE9A95EE}" type="presParOf" srcId="{32915FD5-2F87-4192-B049-B97F21C5C69C}" destId="{4D56A191-846C-4244-9DF8-FC70A365BCAA}" srcOrd="0" destOrd="0" presId="urn:microsoft.com/office/officeart/2005/8/layout/orgChart1"/>
    <dgm:cxn modelId="{C6F05F01-187C-474D-BFBB-94CA537463B0}" type="presParOf" srcId="{32915FD5-2F87-4192-B049-B97F21C5C69C}" destId="{EB1422FC-78D5-44F7-94D1-58EB7E825CE9}" srcOrd="1" destOrd="0" presId="urn:microsoft.com/office/officeart/2005/8/layout/orgChart1"/>
    <dgm:cxn modelId="{3B5AA51A-ACA3-4358-9FCE-FFCC78467B30}" type="presParOf" srcId="{2CE8F2D8-9ED2-4696-BCEC-0A914FF4398B}" destId="{F41023DD-3BDA-4030-ABC9-8D34E89F78D0}" srcOrd="1" destOrd="0" presId="urn:microsoft.com/office/officeart/2005/8/layout/orgChart1"/>
    <dgm:cxn modelId="{DDF718EA-0F5E-48FE-B210-08C094AD395B}" type="presParOf" srcId="{2CE8F2D8-9ED2-4696-BCEC-0A914FF4398B}" destId="{C562874A-FE0C-4672-B2EA-13EFEB45CF6E}" srcOrd="2" destOrd="0" presId="urn:microsoft.com/office/officeart/2005/8/layout/orgChart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Detectar, Diagnosticar</a:t>
          </a: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Recolectar</a:t>
          </a: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Compilar, Analizar</a:t>
          </a: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Interpretar</a:t>
          </a: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Comunicar</a:t>
          </a: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Actuar</a:t>
          </a:r>
        </a:p>
      </dsp:txBody>
      <dsp:txXfrm>
        <a:off x="546587" y="974946"/>
        <a:ext cx="2127486" cy="85097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F944E5-B6CC-4932-9E3A-974A5B497440}">
      <dsp:nvSpPr>
        <dsp:cNvPr id="0" name=""/>
        <dsp:cNvSpPr/>
      </dsp:nvSpPr>
      <dsp:spPr>
        <a:xfrm>
          <a:off x="4752256" y="2465171"/>
          <a:ext cx="106263" cy="1213592"/>
        </a:xfrm>
        <a:custGeom>
          <a:avLst/>
          <a:gdLst/>
          <a:ahLst/>
          <a:cxnLst/>
          <a:rect l="0" t="0" r="0" b="0"/>
          <a:pathLst>
            <a:path>
              <a:moveTo>
                <a:pt x="0" y="0"/>
              </a:moveTo>
              <a:lnTo>
                <a:pt x="0" y="1213592"/>
              </a:lnTo>
              <a:lnTo>
                <a:pt x="106263" y="1213592"/>
              </a:lnTo>
            </a:path>
          </a:pathLst>
        </a:custGeom>
        <a:noFill/>
        <a:ln w="381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E80D89AB-A114-43AE-AE36-0AB8CC02EEEA}">
      <dsp:nvSpPr>
        <dsp:cNvPr id="0" name=""/>
        <dsp:cNvSpPr/>
      </dsp:nvSpPr>
      <dsp:spPr>
        <a:xfrm>
          <a:off x="4645993" y="2465171"/>
          <a:ext cx="106263" cy="1213592"/>
        </a:xfrm>
        <a:custGeom>
          <a:avLst/>
          <a:gdLst/>
          <a:ahLst/>
          <a:cxnLst/>
          <a:rect l="0" t="0" r="0" b="0"/>
          <a:pathLst>
            <a:path>
              <a:moveTo>
                <a:pt x="106263" y="0"/>
              </a:moveTo>
              <a:lnTo>
                <a:pt x="106263" y="1213592"/>
              </a:lnTo>
              <a:lnTo>
                <a:pt x="0" y="1213592"/>
              </a:lnTo>
            </a:path>
          </a:pathLst>
        </a:custGeom>
        <a:noFill/>
        <a:ln w="381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5582AF64-F8A9-49E6-B5CF-ECD991A40793}">
      <dsp:nvSpPr>
        <dsp:cNvPr id="0" name=""/>
        <dsp:cNvSpPr/>
      </dsp:nvSpPr>
      <dsp:spPr>
        <a:xfrm>
          <a:off x="2947693" y="1465952"/>
          <a:ext cx="463712" cy="693079"/>
        </a:xfrm>
        <a:custGeom>
          <a:avLst/>
          <a:gdLst/>
          <a:ahLst/>
          <a:cxnLst/>
          <a:rect l="0" t="0" r="0" b="0"/>
          <a:pathLst>
            <a:path>
              <a:moveTo>
                <a:pt x="0" y="0"/>
              </a:moveTo>
              <a:lnTo>
                <a:pt x="0" y="693079"/>
              </a:lnTo>
              <a:lnTo>
                <a:pt x="463712" y="693079"/>
              </a:lnTo>
            </a:path>
          </a:pathLst>
        </a:custGeom>
        <a:noFill/>
        <a:ln w="381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B84A7DCD-2FEB-465B-8C6E-0661DBE5D4C7}">
      <dsp:nvSpPr>
        <dsp:cNvPr id="0" name=""/>
        <dsp:cNvSpPr/>
      </dsp:nvSpPr>
      <dsp:spPr>
        <a:xfrm>
          <a:off x="1343744" y="2465171"/>
          <a:ext cx="106263" cy="1207409"/>
        </a:xfrm>
        <a:custGeom>
          <a:avLst/>
          <a:gdLst/>
          <a:ahLst/>
          <a:cxnLst/>
          <a:rect l="0" t="0" r="0" b="0"/>
          <a:pathLst>
            <a:path>
              <a:moveTo>
                <a:pt x="0" y="0"/>
              </a:moveTo>
              <a:lnTo>
                <a:pt x="0" y="1207409"/>
              </a:lnTo>
              <a:lnTo>
                <a:pt x="106263" y="1207409"/>
              </a:lnTo>
            </a:path>
          </a:pathLst>
        </a:custGeom>
        <a:noFill/>
        <a:ln w="381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6F582313-2A40-4B25-93E6-1726DA5540CB}">
      <dsp:nvSpPr>
        <dsp:cNvPr id="0" name=""/>
        <dsp:cNvSpPr/>
      </dsp:nvSpPr>
      <dsp:spPr>
        <a:xfrm>
          <a:off x="1237481" y="2465171"/>
          <a:ext cx="106263" cy="1202703"/>
        </a:xfrm>
        <a:custGeom>
          <a:avLst/>
          <a:gdLst/>
          <a:ahLst/>
          <a:cxnLst/>
          <a:rect l="0" t="0" r="0" b="0"/>
          <a:pathLst>
            <a:path>
              <a:moveTo>
                <a:pt x="106263" y="0"/>
              </a:moveTo>
              <a:lnTo>
                <a:pt x="106263" y="1202703"/>
              </a:lnTo>
              <a:lnTo>
                <a:pt x="0" y="1202703"/>
              </a:lnTo>
            </a:path>
          </a:pathLst>
        </a:custGeom>
        <a:noFill/>
        <a:ln w="381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D474B3FA-2C4C-422A-8274-3906F91A811D}">
      <dsp:nvSpPr>
        <dsp:cNvPr id="0" name=""/>
        <dsp:cNvSpPr/>
      </dsp:nvSpPr>
      <dsp:spPr>
        <a:xfrm>
          <a:off x="2684595" y="1465952"/>
          <a:ext cx="263097" cy="693079"/>
        </a:xfrm>
        <a:custGeom>
          <a:avLst/>
          <a:gdLst/>
          <a:ahLst/>
          <a:cxnLst/>
          <a:rect l="0" t="0" r="0" b="0"/>
          <a:pathLst>
            <a:path>
              <a:moveTo>
                <a:pt x="263097" y="0"/>
              </a:moveTo>
              <a:lnTo>
                <a:pt x="263097" y="693079"/>
              </a:lnTo>
              <a:lnTo>
                <a:pt x="0" y="693079"/>
              </a:lnTo>
            </a:path>
          </a:pathLst>
        </a:custGeom>
        <a:noFill/>
        <a:ln w="381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1FA5E6F6-D13B-4D05-957F-59C41B6F4149}">
      <dsp:nvSpPr>
        <dsp:cNvPr id="0" name=""/>
        <dsp:cNvSpPr/>
      </dsp:nvSpPr>
      <dsp:spPr>
        <a:xfrm>
          <a:off x="2061892" y="556870"/>
          <a:ext cx="1771601" cy="909082"/>
        </a:xfrm>
        <a:prstGeom prst="rect">
          <a:avLst/>
        </a:prstGeom>
        <a:noFill/>
        <a:ln w="57150" cap="flat" cmpd="sng" algn="ctr">
          <a:solidFill>
            <a:srgbClr val="0065A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ES" sz="2400" kern="1200" noProof="0" dirty="0">
              <a:solidFill>
                <a:schemeClr val="tx1"/>
              </a:solidFill>
            </a:rPr>
            <a:t>Análisis estratégico</a:t>
          </a:r>
        </a:p>
      </dsp:txBody>
      <dsp:txXfrm>
        <a:off x="2061892" y="556870"/>
        <a:ext cx="1771601" cy="909082"/>
      </dsp:txXfrm>
    </dsp:sp>
    <dsp:sp modelId="{DD77A083-25F3-4192-AEFA-2F468D011BC5}">
      <dsp:nvSpPr>
        <dsp:cNvPr id="0" name=""/>
        <dsp:cNvSpPr/>
      </dsp:nvSpPr>
      <dsp:spPr>
        <a:xfrm>
          <a:off x="2894" y="1852892"/>
          <a:ext cx="2681701" cy="612279"/>
        </a:xfrm>
        <a:prstGeom prst="rect">
          <a:avLst/>
        </a:prstGeom>
        <a:noFill/>
        <a:ln w="57150" cap="flat" cmpd="sng" algn="ctr">
          <a:solidFill>
            <a:srgbClr val="F7941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kern="1200" noProof="0" dirty="0">
              <a:solidFill>
                <a:schemeClr val="tx1"/>
              </a:solidFill>
            </a:rPr>
            <a:t>Interno</a:t>
          </a:r>
        </a:p>
      </dsp:txBody>
      <dsp:txXfrm>
        <a:off x="2894" y="1852892"/>
        <a:ext cx="2681701" cy="612279"/>
      </dsp:txXfrm>
    </dsp:sp>
    <dsp:sp modelId="{CB35AD1F-3583-495B-994E-9C99F1292FDA}">
      <dsp:nvSpPr>
        <dsp:cNvPr id="0" name=""/>
        <dsp:cNvSpPr/>
      </dsp:nvSpPr>
      <dsp:spPr>
        <a:xfrm>
          <a:off x="9249" y="2889187"/>
          <a:ext cx="1228231" cy="1557374"/>
        </a:xfrm>
        <a:prstGeom prst="rect">
          <a:avLst/>
        </a:prstGeom>
        <a:noFill/>
        <a:ln w="57150" cap="flat" cmpd="sng" algn="ctr">
          <a:solidFill>
            <a:srgbClr val="00953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S" sz="1800" kern="1200" noProof="0" dirty="0">
              <a:solidFill>
                <a:schemeClr val="tx1"/>
              </a:solidFill>
            </a:rPr>
            <a:t>Fortalezas</a:t>
          </a:r>
        </a:p>
        <a:p>
          <a:pPr marL="0" lvl="0" indent="0" algn="ctr" defTabSz="800100">
            <a:lnSpc>
              <a:spcPct val="90000"/>
            </a:lnSpc>
            <a:spcBef>
              <a:spcPct val="0"/>
            </a:spcBef>
            <a:spcAft>
              <a:spcPct val="35000"/>
            </a:spcAft>
            <a:buNone/>
          </a:pPr>
          <a:r>
            <a:rPr lang="es-ES" sz="1800" kern="1200" noProof="0" dirty="0">
              <a:solidFill>
                <a:schemeClr val="tx1"/>
              </a:solidFill>
            </a:rPr>
            <a:t>construir; potenciar</a:t>
          </a:r>
        </a:p>
      </dsp:txBody>
      <dsp:txXfrm>
        <a:off x="9249" y="2889187"/>
        <a:ext cx="1228231" cy="1557374"/>
      </dsp:txXfrm>
    </dsp:sp>
    <dsp:sp modelId="{321ED599-777D-489E-BA87-EFA243BC12D1}">
      <dsp:nvSpPr>
        <dsp:cNvPr id="0" name=""/>
        <dsp:cNvSpPr/>
      </dsp:nvSpPr>
      <dsp:spPr>
        <a:xfrm>
          <a:off x="1450007" y="2889187"/>
          <a:ext cx="1391421" cy="1566786"/>
        </a:xfrm>
        <a:prstGeom prst="rect">
          <a:avLst/>
        </a:prstGeom>
        <a:noFill/>
        <a:ln w="57150" cap="flat" cmpd="sng" algn="ctr">
          <a:solidFill>
            <a:srgbClr val="00953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S" sz="1800" kern="1200" noProof="0" dirty="0">
              <a:solidFill>
                <a:schemeClr val="tx1"/>
              </a:solidFill>
            </a:rPr>
            <a:t>Debilidades</a:t>
          </a:r>
        </a:p>
        <a:p>
          <a:pPr marL="0" lvl="0" indent="0" algn="ctr" defTabSz="800100">
            <a:lnSpc>
              <a:spcPct val="90000"/>
            </a:lnSpc>
            <a:spcBef>
              <a:spcPct val="0"/>
            </a:spcBef>
            <a:spcAft>
              <a:spcPct val="35000"/>
            </a:spcAft>
            <a:buNone/>
          </a:pPr>
          <a:r>
            <a:rPr lang="es-ES" sz="1800" kern="1200" noProof="0" dirty="0">
              <a:solidFill>
                <a:schemeClr val="tx1"/>
              </a:solidFill>
            </a:rPr>
            <a:t>resolver; reducir</a:t>
          </a:r>
        </a:p>
      </dsp:txBody>
      <dsp:txXfrm>
        <a:off x="1450007" y="2889187"/>
        <a:ext cx="1391421" cy="1566786"/>
      </dsp:txXfrm>
    </dsp:sp>
    <dsp:sp modelId="{A89850B3-DDF5-4102-897B-06CFAFD8A84D}">
      <dsp:nvSpPr>
        <dsp:cNvPr id="0" name=""/>
        <dsp:cNvSpPr/>
      </dsp:nvSpPr>
      <dsp:spPr>
        <a:xfrm>
          <a:off x="3411405" y="1852892"/>
          <a:ext cx="2681701" cy="612279"/>
        </a:xfrm>
        <a:prstGeom prst="rect">
          <a:avLst/>
        </a:prstGeom>
        <a:noFill/>
        <a:ln w="57150" cap="flat" cmpd="sng" algn="ctr">
          <a:solidFill>
            <a:srgbClr val="F7941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kern="1200" noProof="0" dirty="0">
              <a:solidFill>
                <a:schemeClr val="tx1"/>
              </a:solidFill>
            </a:rPr>
            <a:t>Externo</a:t>
          </a:r>
        </a:p>
      </dsp:txBody>
      <dsp:txXfrm>
        <a:off x="3411405" y="1852892"/>
        <a:ext cx="2681701" cy="612279"/>
      </dsp:txXfrm>
    </dsp:sp>
    <dsp:sp modelId="{A54A54BE-A3B7-411B-9669-92E8009E474F}">
      <dsp:nvSpPr>
        <dsp:cNvPr id="0" name=""/>
        <dsp:cNvSpPr/>
      </dsp:nvSpPr>
      <dsp:spPr>
        <a:xfrm>
          <a:off x="3053956" y="2889187"/>
          <a:ext cx="1592036" cy="1579153"/>
        </a:xfrm>
        <a:prstGeom prst="rect">
          <a:avLst/>
        </a:prstGeom>
        <a:noFill/>
        <a:ln w="57150" cap="flat" cmpd="sng" algn="ctr">
          <a:solidFill>
            <a:srgbClr val="00953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S" sz="1800" kern="1200" noProof="0" dirty="0">
              <a:solidFill>
                <a:schemeClr val="tx1"/>
              </a:solidFill>
            </a:rPr>
            <a:t>Oportunidades</a:t>
          </a:r>
        </a:p>
        <a:p>
          <a:pPr marL="0" lvl="0" indent="0" algn="ctr" defTabSz="800100">
            <a:lnSpc>
              <a:spcPct val="90000"/>
            </a:lnSpc>
            <a:spcBef>
              <a:spcPct val="0"/>
            </a:spcBef>
            <a:spcAft>
              <a:spcPct val="35000"/>
            </a:spcAft>
            <a:buNone/>
          </a:pPr>
          <a:r>
            <a:rPr lang="es-ES" sz="1800" kern="1200" noProof="0" dirty="0">
              <a:solidFill>
                <a:schemeClr val="tx1"/>
              </a:solidFill>
            </a:rPr>
            <a:t>explotar; ampliar</a:t>
          </a:r>
        </a:p>
      </dsp:txBody>
      <dsp:txXfrm>
        <a:off x="3053956" y="2889187"/>
        <a:ext cx="1592036" cy="1579153"/>
      </dsp:txXfrm>
    </dsp:sp>
    <dsp:sp modelId="{4D56A191-846C-4244-9DF8-FC70A365BCAA}">
      <dsp:nvSpPr>
        <dsp:cNvPr id="0" name=""/>
        <dsp:cNvSpPr/>
      </dsp:nvSpPr>
      <dsp:spPr>
        <a:xfrm>
          <a:off x="4858519" y="2889187"/>
          <a:ext cx="1224558" cy="1579153"/>
        </a:xfrm>
        <a:prstGeom prst="rect">
          <a:avLst/>
        </a:prstGeom>
        <a:noFill/>
        <a:ln w="57150" cap="flat" cmpd="sng" algn="ctr">
          <a:solidFill>
            <a:srgbClr val="00953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S" sz="1800" kern="1200" noProof="0" dirty="0">
              <a:solidFill>
                <a:schemeClr val="tx1"/>
              </a:solidFill>
            </a:rPr>
            <a:t>Amenazas</a:t>
          </a:r>
        </a:p>
        <a:p>
          <a:pPr marL="0" lvl="0" indent="0" algn="ctr" defTabSz="800100">
            <a:lnSpc>
              <a:spcPct val="90000"/>
            </a:lnSpc>
            <a:spcBef>
              <a:spcPct val="0"/>
            </a:spcBef>
            <a:spcAft>
              <a:spcPct val="35000"/>
            </a:spcAft>
            <a:buNone/>
          </a:pPr>
          <a:r>
            <a:rPr lang="es-ES" sz="1800" kern="1200" noProof="0" dirty="0">
              <a:solidFill>
                <a:schemeClr val="tx1"/>
              </a:solidFill>
            </a:rPr>
            <a:t>mitigar; evitar</a:t>
          </a:r>
        </a:p>
      </dsp:txBody>
      <dsp:txXfrm>
        <a:off x="4858519" y="2889187"/>
        <a:ext cx="1224558" cy="1579153"/>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r>
              <a:rPr lang="en-US" dirty="0"/>
              <a:t>2/28/2020</a:t>
            </a:r>
          </a:p>
        </p:txBody>
      </p:sp>
      <p:sp>
        <p:nvSpPr>
          <p:cNvPr id="129028" name="Rectangle 4"/>
          <p:cNvSpPr>
            <a:spLocks noGrp="1" noChangeArrowheads="1"/>
          </p:cNvSpPr>
          <p:nvPr>
            <p:ph type="ftr" sz="quarter" idx="2"/>
          </p:nvPr>
        </p:nvSpPr>
        <p:spPr bwMode="auto">
          <a:xfrm>
            <a:off x="0" y="8829675"/>
            <a:ext cx="5029200"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r>
              <a:rPr lang="en-US" altLang="en-US" dirty="0"/>
              <a:t>FETPF2.0_f12_SWOT_PPT_2020-02.pptx</a:t>
            </a:r>
            <a:endParaRPr lang="en-US" dirty="0"/>
          </a:p>
        </p:txBody>
      </p:sp>
      <p:sp>
        <p:nvSpPr>
          <p:cNvPr id="129029" name="Rectangle 5"/>
          <p:cNvSpPr>
            <a:spLocks noGrp="1" noChangeArrowheads="1"/>
          </p:cNvSpPr>
          <p:nvPr>
            <p:ph type="sldNum" sz="quarter" idx="3"/>
          </p:nvPr>
        </p:nvSpPr>
        <p:spPr bwMode="auto">
          <a:xfrm>
            <a:off x="5715000" y="8829675"/>
            <a:ext cx="1293813"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Siéntase en la libertad de modificar esta presentación  según sea necesario para adaptarla a su contexto local. Si se hicieron modificaciones, por favor indicarlo usando este enunciado: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"Esta presentación ha sido modificada en parte de la versión original de los CDC"</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en esta diapositiva.</a:t>
            </a:r>
            <a:endParaRPr lang="es-ES" sz="1200" b="1" dirty="0">
              <a:solidFill>
                <a:schemeClr val="tx1"/>
              </a:solidFill>
              <a:effectLst/>
              <a:latin typeface="Arial" panose="020B0604020202020204" pitchFamily="34" charset="0"/>
              <a:cs typeface="Arial" panose="020B0604020202020204" pitchFamily="34" charset="0"/>
            </a:endParaRP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DAFO es el acrónimo de Fortalezas, Oportunidades, Debilidades y Amenazas y se definirá para los participantes en la diapositiva 5. </a:t>
            </a:r>
          </a:p>
          <a:p>
            <a:pPr marL="0" marR="0" indent="0">
              <a:spcBef>
                <a:spcPts val="1200"/>
              </a:spcBef>
              <a:spcAft>
                <a:spcPts val="600"/>
              </a:spcAft>
              <a:buFont typeface="Wingdings" panose="05000000000000000000" pitchFamily="2" charset="2"/>
              <a:buNone/>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lección se centra en el análisis DAFO, que formará parte de su trabajo de campo durante el Intervalo de campo 1. </a:t>
            </a:r>
          </a:p>
          <a:p>
            <a:endParaRPr lang="es-ES" altLang="en-US" noProof="0"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t>Notas para el instructor: </a:t>
            </a:r>
          </a:p>
          <a:p>
            <a:endParaRPr lang="es-ES" b="1" noProof="0" dirty="0"/>
          </a:p>
          <a:p>
            <a:pPr marL="171450" indent="-171450">
              <a:buFont typeface="Wingdings" panose="05000000000000000000" pitchFamily="2" charset="2"/>
              <a:buChar char="§"/>
            </a:pPr>
            <a:r>
              <a:rPr lang="es-ES" b="1" u="sng" noProof="0" dirty="0"/>
              <a:t>Pregunte </a:t>
            </a:r>
            <a:r>
              <a:rPr lang="es-ES" noProof="0" dirty="0"/>
              <a:t>la pregunta de la diapositiva y solicite la opinión de algunos voluntarios. </a:t>
            </a:r>
            <a:r>
              <a:rPr lang="es-ES" b="1" noProof="0" dirty="0"/>
              <a:t>&lt;CLICK&gt; </a:t>
            </a:r>
            <a:r>
              <a:rPr lang="es-ES" b="0" noProof="0" dirty="0"/>
              <a:t>para mostrar la siguiente diapositiva y comparar los puntos de la diapositiva con los ejemplos proporcionados por los participantes.</a:t>
            </a:r>
            <a:endParaRPr lang="es-ES" b="1"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a:p>
        </p:txBody>
      </p:sp>
    </p:spTree>
    <p:extLst>
      <p:ext uri="{BB962C8B-B14F-4D97-AF65-F5344CB8AC3E}">
        <p14:creationId xmlns:p14="http://schemas.microsoft.com/office/powerpoint/2010/main" val="3997487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Aplicaremos fortalezas a nuestro ejemplo de lograr y mantener una vigilancia oportuna y de alta calidad. Algunos factores internos que conducen a una vigilancia de alta calidad y oportuna son:</a:t>
            </a:r>
          </a:p>
          <a:p>
            <a:pPr marL="628650" marR="0" lvl="1" indent="-171450">
              <a:lnSpc>
                <a:spcPct val="115000"/>
              </a:lnSpc>
              <a:spcBef>
                <a:spcPts val="0"/>
              </a:spcBef>
              <a:spcAft>
                <a:spcPts val="1200"/>
              </a:spcAft>
              <a:buFont typeface="Courier New" panose="02070309020205020404" pitchFamily="49" charset="0"/>
              <a:buChar char="o"/>
            </a:pP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Un director médico informado que conozca el valor de la vigilancia y apoye al personal para que notifique todos los casos y lo haga a tiempo.</a:t>
            </a:r>
          </a:p>
          <a:p>
            <a:pPr marL="628650" marR="0" lvl="1" indent="-171450">
              <a:lnSpc>
                <a:spcPct val="115000"/>
              </a:lnSpc>
              <a:spcBef>
                <a:spcPts val="0"/>
              </a:spcBef>
              <a:spcAft>
                <a:spcPts val="1200"/>
              </a:spcAft>
              <a:buFont typeface="Courier New" panose="02070309020205020404" pitchFamily="49" charset="0"/>
              <a:buChar char="o"/>
            </a:pP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Un grupo de salubristas bien formado que comprenda la importancia de ingresar y notificar correctamente los datos.</a:t>
            </a:r>
          </a:p>
          <a:p>
            <a:pPr marL="628650" marR="0" lvl="1" indent="-171450">
              <a:lnSpc>
                <a:spcPct val="115000"/>
              </a:lnSpc>
              <a:spcBef>
                <a:spcPts val="0"/>
              </a:spcBef>
              <a:spcAft>
                <a:spcPts val="1200"/>
              </a:spcAft>
              <a:buFont typeface="Courier New" panose="02070309020205020404" pitchFamily="49" charset="0"/>
              <a:buChar char="o"/>
            </a:pP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Procedimientos y procesos operativos estandarizados que todo el personal sigue para garantizar la calidad y la consistencia. </a:t>
            </a: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457200" marR="0" lvl="1" indent="0">
              <a:lnSpc>
                <a:spcPct val="115000"/>
              </a:lnSpc>
              <a:spcBef>
                <a:spcPts val="0"/>
              </a:spcBef>
              <a:spcAft>
                <a:spcPts val="1200"/>
              </a:spcAft>
              <a:buFont typeface="Courier New" panose="02070309020205020404" pitchFamily="49" charset="0"/>
              <a:buNone/>
            </a:pP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el proyecto de Auditoría de Calidad de los Datos de Vigilancia, las “fortalezas" deben ser el resumen de todos los centros visitados.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Si un centro tuvo un desempeño sobresaliente y debería servir de modelo para los demás, puede nombrarlo.</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a:t>
            </a:fld>
            <a:endParaRPr lang="en-US" altLang="en-US"/>
          </a:p>
        </p:txBody>
      </p:sp>
    </p:spTree>
    <p:extLst>
      <p:ext uri="{BB962C8B-B14F-4D97-AF65-F5344CB8AC3E}">
        <p14:creationId xmlns:p14="http://schemas.microsoft.com/office/powerpoint/2010/main" val="3494304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oportunidades son elementos que potencialmente pueden ayudar a las organizaciones, actividades o proyectos a alcanzar sus objetivos y metas. Las oportunidades son factores positivos y externos a la organización, es decir pertenecen a un entorno más amplio.</a:t>
            </a:r>
            <a:endParaRPr lang="es-ES"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a:p>
        </p:txBody>
      </p:sp>
    </p:spTree>
    <p:extLst>
      <p:ext uri="{BB962C8B-B14F-4D97-AF65-F5344CB8AC3E}">
        <p14:creationId xmlns:p14="http://schemas.microsoft.com/office/powerpoint/2010/main" val="909567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t>Notas para el instructor: </a:t>
            </a:r>
          </a:p>
          <a:p>
            <a:endParaRPr lang="es-ES" b="1" noProof="0" dirty="0"/>
          </a:p>
          <a:p>
            <a:pPr marL="171450" indent="-171450">
              <a:buFont typeface="Wingdings" panose="05000000000000000000" pitchFamily="2" charset="2"/>
              <a:buChar char="§"/>
            </a:pPr>
            <a:r>
              <a:rPr lang="es-ES" b="1" u="sng" noProof="0" dirty="0"/>
              <a:t>Pregunte </a:t>
            </a:r>
            <a:r>
              <a:rPr lang="es-ES" noProof="0" dirty="0"/>
              <a:t>la pregunta de la diapositiva y solicite la opinión de algunos voluntarios. </a:t>
            </a:r>
            <a:r>
              <a:rPr lang="es-ES" b="1" noProof="0" dirty="0"/>
              <a:t>&lt;CLICK&gt; </a:t>
            </a:r>
            <a:r>
              <a:rPr lang="es-ES" b="0" noProof="0" dirty="0"/>
              <a:t>para mostrar la siguiente diapositiva y comparar los puntos de la diapositiva con los ejemplos proporcionados por los participantes.</a:t>
            </a:r>
            <a:endParaRPr lang="es-ES" b="1"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3989064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a:t>
            </a:r>
            <a:r>
              <a:rPr lang="es-ES" sz="1200" b="1" noProof="0" dirty="0">
                <a:effectLst/>
                <a:latin typeface="Arial" panose="020B0604020202020204" pitchFamily="34" charset="0"/>
                <a:cs typeface="Arial" panose="020B0604020202020204" pitchFamily="34" charset="0"/>
              </a:rPr>
              <a:t>el instructor</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Las oportunidades para nuestro ejemplo de lograr y mantener una vigilancia oportuna y de alta calidad pueden ser factores externos como:</a:t>
            </a:r>
          </a:p>
          <a:p>
            <a:pPr marL="685800" marR="0" lvl="1" indent="-22860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Recursos y/o financiamiento disponible</a:t>
            </a:r>
          </a:p>
          <a:p>
            <a:pPr marL="685800" marR="0" lvl="1" indent="-22860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Socios que comprenden la importancia de la calidad de los datos de vigilancia y colaboran con usted para alcanzar los objetivos y metas.</a:t>
            </a:r>
          </a:p>
          <a:p>
            <a:pPr marL="685800" marR="0" lvl="1" indent="-22860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Contar con expertos que sepan capacitar a los equipos para obtener datos de calidad y oportunos  de una forma sistemática. </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Nuestro ejemplo de oportunidad es la disponibilidad de recursos de la OMS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financiamiento e instructores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para impartir la capacitación al personal de los centros de salud.</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39761023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Las debilidades son lo contrario de las fortalezas. Las debilidades son iniciativas o atributos de la organización, actividad o proyecto que le impiden alcanzar sus objetivos y metas.  Las debilidades también son internas, forman parte de la organización o están bajo su control. </a:t>
            </a:r>
            <a:r>
              <a:rPr lang="es-ES" sz="1200" noProof="0" dirty="0">
                <a:effectLst/>
                <a:latin typeface="Arial" panose="020B0604020202020204" pitchFamily="34" charset="0"/>
                <a:cs typeface="Arial" panose="020B0604020202020204" pitchFamily="34" charset="0"/>
              </a:rPr>
              <a:t>Entre las debilidades internas más comunes de las organizaciones o actividades se incluyen:</a:t>
            </a:r>
          </a:p>
          <a:p>
            <a:pPr marL="628650" lvl="1" indent="-171450">
              <a:buFont typeface="Courier New" panose="02070309020205020404" pitchFamily="49" charset="0"/>
              <a:buChar char="o"/>
            </a:pPr>
            <a:r>
              <a:rPr lang="es-ES" sz="1200" noProof="0" dirty="0">
                <a:effectLst/>
                <a:latin typeface="Arial" panose="020B0604020202020204" pitchFamily="34" charset="0"/>
                <a:cs typeface="Arial" panose="020B0604020202020204" pitchFamily="34" charset="0"/>
              </a:rPr>
              <a:t>Liderazgo débil</a:t>
            </a:r>
          </a:p>
          <a:p>
            <a:pPr marL="628650" lvl="1" indent="-171450">
              <a:buFont typeface="Courier New" panose="02070309020205020404" pitchFamily="49" charset="0"/>
              <a:buChar char="o"/>
            </a:pPr>
            <a:r>
              <a:rPr lang="es-ES" sz="1200" noProof="0" dirty="0">
                <a:effectLst/>
                <a:latin typeface="Arial" panose="020B0604020202020204" pitchFamily="34" charset="0"/>
                <a:cs typeface="Arial" panose="020B0604020202020204" pitchFamily="34" charset="0"/>
              </a:rPr>
              <a:t>Falta de comprensión de los objetivos o metas</a:t>
            </a:r>
          </a:p>
          <a:p>
            <a:pPr marL="628650" lvl="1" indent="-171450">
              <a:buFont typeface="Courier New" panose="02070309020205020404" pitchFamily="49" charset="0"/>
              <a:buChar char="o"/>
            </a:pPr>
            <a:r>
              <a:rPr lang="es-ES" sz="1200" noProof="0" dirty="0">
                <a:effectLst/>
                <a:latin typeface="Arial" panose="020B0604020202020204" pitchFamily="34" charset="0"/>
                <a:cs typeface="Arial" panose="020B0604020202020204" pitchFamily="34" charset="0"/>
              </a:rPr>
              <a:t>Falta de recursos, humanos y/o financieros</a:t>
            </a:r>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3696986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t>Notas para el instructor: </a:t>
            </a:r>
          </a:p>
          <a:p>
            <a:endParaRPr lang="es-ES" b="1" noProof="0" dirty="0"/>
          </a:p>
          <a:p>
            <a:pPr marL="171450" indent="-171450">
              <a:buFont typeface="Wingdings" panose="05000000000000000000" pitchFamily="2" charset="2"/>
              <a:buChar char="§"/>
            </a:pPr>
            <a:r>
              <a:rPr lang="es-ES" b="1" u="sng" noProof="0" dirty="0"/>
              <a:t>Plantee </a:t>
            </a:r>
            <a:r>
              <a:rPr lang="es-ES" noProof="0" dirty="0"/>
              <a:t>la pregunta de la diapositiva y solicite la opinión de algunos voluntarios. </a:t>
            </a:r>
            <a:r>
              <a:rPr lang="es-ES" b="1" noProof="0" dirty="0"/>
              <a:t>&lt;CLICK&gt; </a:t>
            </a:r>
            <a:r>
              <a:rPr lang="es-ES" b="0" noProof="0" dirty="0"/>
              <a:t>para mostrar la siguiente diapositiva y compare los puntos de la diapositiva con los ejemplos proporcionados por los participantes.</a:t>
            </a:r>
            <a:endParaRPr lang="es-ES" b="1"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16</a:t>
            </a:fld>
            <a:endParaRPr lang="en-US" altLang="en-US"/>
          </a:p>
        </p:txBody>
      </p:sp>
    </p:spTree>
    <p:extLst>
      <p:ext uri="{BB962C8B-B14F-4D97-AF65-F5344CB8AC3E}">
        <p14:creationId xmlns:p14="http://schemas.microsoft.com/office/powerpoint/2010/main" val="347690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factores internos que obstaculizan la consecución y el mantenimiento de una vigilancia oportuna y de alta calidad son cosas como:</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personal que no está bien informado sobre la necesidad de notificar enfermedades o sobre su importancia</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Falta de liderazgo</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Falta de personal bien capacitado</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628650" marR="0" lvl="1" indent="-171450">
              <a:lnSpc>
                <a:spcPct val="115000"/>
              </a:lnSpc>
              <a:spcBef>
                <a:spcPts val="0"/>
              </a:spcBef>
              <a:spcAft>
                <a:spcPts val="1200"/>
              </a:spcAft>
              <a:buFont typeface="Courier New" panose="02070309020205020404" pitchFamily="49" charset="0"/>
              <a:buChar char="o"/>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el proyecto de Auditoría de la Calidad de los Datos de vigilancia, "las debilidades deben ser el resumen de todos los centros notificadores visitados</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Si un centro fue especialmente deficiente y debe ser objeto de mejoras, puede nombrarlo.</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3834502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n-US" sz="1200" b="1" dirty="0" err="1">
                <a:effectLst/>
                <a:latin typeface="Arial" panose="020B0604020202020204" pitchFamily="34" charset="0"/>
                <a:cs typeface="Arial" panose="020B0604020202020204" pitchFamily="34" charset="0"/>
              </a:rPr>
              <a:t>Notas</a:t>
            </a:r>
            <a:r>
              <a:rPr lang="en-US" sz="1200" b="1" dirty="0">
                <a:effectLst/>
                <a:latin typeface="Arial" panose="020B0604020202020204" pitchFamily="34" charset="0"/>
                <a:cs typeface="Arial" panose="020B0604020202020204" pitchFamily="34" charset="0"/>
              </a:rPr>
              <a:t> para </a:t>
            </a:r>
            <a:r>
              <a:rPr lang="en-US" sz="1200" b="1" dirty="0" err="1">
                <a:effectLst/>
                <a:latin typeface="Arial" panose="020B0604020202020204" pitchFamily="34" charset="0"/>
                <a:cs typeface="Arial" panose="020B0604020202020204" pitchFamily="34" charset="0"/>
              </a:rPr>
              <a:t>el</a:t>
            </a:r>
            <a:r>
              <a:rPr lang="en-US" sz="1200" b="1" dirty="0">
                <a:effectLst/>
                <a:latin typeface="Arial" panose="020B0604020202020204" pitchFamily="34" charset="0"/>
                <a:cs typeface="Arial" panose="020B0604020202020204" pitchFamily="34" charset="0"/>
              </a:rPr>
              <a:t> instructor:</a:t>
            </a:r>
          </a:p>
          <a:p>
            <a:pPr marL="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Las amenazas son factores externos a la organización, actividad o proyecto que podrían interferir o incluso impedir que la organización alcance sus objetivos y metas. Las amenazas son factores negativos y que escapan al control de una organización o actividad..</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18</a:t>
            </a:fld>
            <a:endParaRPr lang="en-US" altLang="en-US"/>
          </a:p>
        </p:txBody>
      </p:sp>
    </p:spTree>
    <p:extLst>
      <p:ext uri="{BB962C8B-B14F-4D97-AF65-F5344CB8AC3E}">
        <p14:creationId xmlns:p14="http://schemas.microsoft.com/office/powerpoint/2010/main" val="213126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t>Notas para el instructor: </a:t>
            </a:r>
          </a:p>
          <a:p>
            <a:endParaRPr lang="es-ES" b="1" noProof="0" dirty="0"/>
          </a:p>
          <a:p>
            <a:pPr marL="171450" indent="-171450">
              <a:buFont typeface="Wingdings" panose="05000000000000000000" pitchFamily="2" charset="2"/>
              <a:buChar char="§"/>
            </a:pPr>
            <a:r>
              <a:rPr lang="es-ES" b="1" u="sng" noProof="0" dirty="0"/>
              <a:t>Pregunte </a:t>
            </a:r>
            <a:r>
              <a:rPr lang="es-ES" noProof="0" dirty="0"/>
              <a:t>la pregunta de la diapositiva y solicite la opinión de algunos voluntarios. </a:t>
            </a:r>
            <a:r>
              <a:rPr lang="es-ES" b="1" noProof="0" dirty="0"/>
              <a:t>&lt;CLICK&gt; </a:t>
            </a:r>
            <a:r>
              <a:rPr lang="es-ES" b="0" noProof="0" dirty="0"/>
              <a:t>para mostrar la siguiente diapositiva y comparar los puntos de la diapositiva con los ejemplos proporcionados por los participantes.</a:t>
            </a:r>
            <a:endParaRPr lang="es-ES" b="1"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19</a:t>
            </a:fld>
            <a:endParaRPr lang="en-US" altLang="en-US"/>
          </a:p>
        </p:txBody>
      </p:sp>
    </p:spTree>
    <p:extLst>
      <p:ext uri="{BB962C8B-B14F-4D97-AF65-F5344CB8AC3E}">
        <p14:creationId xmlns:p14="http://schemas.microsoft.com/office/powerpoint/2010/main" val="3748074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noProof="0" dirty="0">
                <a:latin typeface="Arial" panose="020B0604020202020204" pitchFamily="34" charset="0"/>
                <a:cs typeface="Arial" panose="020B0604020202020204" pitchFamily="34" charset="0"/>
              </a:rPr>
              <a:t>Notas para el instructor: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b="1" noProof="0" dirty="0">
                <a:latin typeface="Arial" panose="020B0604020202020204" pitchFamily="34" charset="0"/>
                <a:cs typeface="Arial" panose="020B0604020202020204" pitchFamily="34" charset="0"/>
              </a:rPr>
              <a:t>Estos iconos sirven como señales para ayudarle a navegar por el contenido y saber lo que le espera.</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a:p>
        </p:txBody>
      </p:sp>
    </p:spTree>
    <p:extLst>
      <p:ext uri="{BB962C8B-B14F-4D97-AF65-F5344CB8AC3E}">
        <p14:creationId xmlns:p14="http://schemas.microsoft.com/office/powerpoint/2010/main" val="229044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a:t>
            </a:r>
            <a:r>
              <a:rPr lang="es-ES" sz="1200" b="1" noProof="0" dirty="0">
                <a:effectLst/>
                <a:latin typeface="Arial" panose="020B0604020202020204" pitchFamily="34" charset="0"/>
                <a:cs typeface="Arial" panose="020B0604020202020204" pitchFamily="34" charset="0"/>
              </a:rPr>
              <a:t>el instructor</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a:t>
            </a:r>
          </a:p>
          <a:p>
            <a:pPr marL="0" marR="0">
              <a:lnSpc>
                <a:spcPct val="115000"/>
              </a:lnSpc>
              <a:spcBef>
                <a:spcPts val="0"/>
              </a:spcBef>
              <a:spcAft>
                <a:spcPts val="12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noProof="0" dirty="0">
                <a:latin typeface="Arial" panose="020B0604020202020204" pitchFamily="34" charset="0"/>
                <a:cs typeface="Arial" panose="020B0604020202020204" pitchFamily="34" charset="0"/>
              </a:rPr>
              <a:t>Los eventos externos que pueden crear desafíos para lograr y mantener una vigilancia de enfermedades oportuna y de calidad, son factores tales como:</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Recortes monetarios inesperados en el presupuesto sanitario</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Cambios en el apoyo o las prioridades del socio que afecten a los objetivos o metas de la organización, actividad o proyecto.</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deficiente conectividad a Internet o la irregularidad del suministro eléctrico impiden a algunos distritos cargar sus datos de vigilancia de manera oportuna o en absoluto.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20</a:t>
            </a:fld>
            <a:endParaRPr lang="en-US" altLang="en-US"/>
          </a:p>
        </p:txBody>
      </p:sp>
    </p:spTree>
    <p:extLst>
      <p:ext uri="{BB962C8B-B14F-4D97-AF65-F5344CB8AC3E}">
        <p14:creationId xmlns:p14="http://schemas.microsoft.com/office/powerpoint/2010/main" val="36873104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Aunque el análisis FODA suele considerarse una herramienta de gestión y no parte de la epidemiología, los factores suelen resumirse en una tabla que se parece a una tabla epidemiológica de dos por dos.  Las columnas son factores internos y externos. Las filas son factores  útiles y nocivos.</a:t>
            </a:r>
          </a:p>
          <a:p>
            <a:pPr marL="171450" marR="0" indent="-171450">
              <a:lnSpc>
                <a:spcPct val="115000"/>
              </a:lnSpc>
              <a:spcBef>
                <a:spcPts val="0"/>
              </a:spcBef>
              <a:spcAft>
                <a:spcPts val="600"/>
              </a:spcAft>
              <a:buFont typeface="Wingdings" panose="05000000000000000000" pitchFamily="2" charset="2"/>
              <a:buChar cha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¿Dónde pondrían las “fortalezas"?</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¡Útil, interna, así que arriba a la izquierda!</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¿Dónde pondrían las </a:t>
            </a:r>
            <a:r>
              <a:rPr lang="es-ES" sz="1200" b="0" noProof="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oportunidades</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Las oportunidades son útiles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externas, así que van en la parte superior derecha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indent="-171450">
              <a:lnSpc>
                <a:spcPct val="115000"/>
              </a:lnSpc>
              <a:spcBef>
                <a:spcPts val="0"/>
              </a:spcBef>
              <a:spcAft>
                <a:spcPts val="600"/>
              </a:spcAft>
              <a:buFont typeface="Wingdings" panose="05000000000000000000" pitchFamily="2" charset="2"/>
              <a:buChar char="§"/>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¿Dónde pondrían las "debilidades"? </a:t>
            </a:r>
          </a:p>
          <a:p>
            <a:pPr marL="0" marR="0" indent="0">
              <a:lnSpc>
                <a:spcPct val="115000"/>
              </a:lnSpc>
              <a:spcBef>
                <a:spcPts val="0"/>
              </a:spcBef>
              <a:spcAft>
                <a:spcPts val="600"/>
              </a:spcAft>
              <a:buFont typeface="Wingdings" panose="05000000000000000000" pitchFamily="2" charset="2"/>
              <a:buNone/>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Reconocer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Nocivas, internas, por lo que irían abajo a la izquierda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Y "amenazas" sería nocivas, externas, así que abajo a la derecha.</a:t>
            </a: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cs typeface="Arial" panose="020B0604020202020204" pitchFamily="34" charset="0"/>
              </a:rPr>
              <a:t>Pregunta </a:t>
            </a:r>
            <a:r>
              <a:rPr lang="es-ES" sz="1200" noProof="0" dirty="0">
                <a:effectLst/>
                <a:latin typeface="Arial" panose="020B0604020202020204" pitchFamily="34" charset="0"/>
                <a:cs typeface="Arial" panose="020B0604020202020204" pitchFamily="34" charset="0"/>
              </a:rPr>
              <a:t>si hay alguna duda o aclaración antes de pasar a la siguiente diapositiva.  </a:t>
            </a:r>
            <a:endParaRPr lang="es-ES"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21</a:t>
            </a:fld>
            <a:endParaRPr lang="en-US" altLang="en-US"/>
          </a:p>
        </p:txBody>
      </p:sp>
    </p:spTree>
    <p:extLst>
      <p:ext uri="{BB962C8B-B14F-4D97-AF65-F5344CB8AC3E}">
        <p14:creationId xmlns:p14="http://schemas.microsoft.com/office/powerpoint/2010/main" val="18413611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es la plantilla que debe utilizar para su análisis FODA. Cuando visite cada centro, anote lo que identifique como fortalezas, debilidades, oportunidades y amenazas. Luego combínelos en esta plantilla. </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Intente identificar al menos 3-5 fortalezas, debilidades, oportunidades y amenazas, clasificando primero los más importantes o los más comunes.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26772319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último paso consiste en formular recomendaciones basadas en los hallazgos del análisis FODA.  </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un proyecto propuesto, ¿se dan los factores para que este tenga éxito?</a:t>
            </a:r>
          </a:p>
          <a:p>
            <a:pPr marL="171450" marR="0" indent="-171450">
              <a:lnSpc>
                <a:spcPct val="115000"/>
              </a:lnSpc>
              <a:spcBef>
                <a:spcPts val="1200"/>
              </a:spcBef>
              <a:spcAft>
                <a:spcPts val="600"/>
              </a:spcAft>
              <a:buFont typeface="Wingdings" panose="05000000000000000000" pitchFamily="2" charset="2"/>
              <a:buChar cha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a:t>
            </a:r>
          </a:p>
          <a:p>
            <a:pPr marL="0" marR="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el caso de un sistema de vigilancia existente, ¿cómo podemos mejorar el desempeño basándonos en la realidad sobre el terreno? ¿Qué fortalezas internas y oportunidades externas podemos aprovechar? ¿Cómo podemos minimizar o superar las debilidades?</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a:t>
            </a: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Tengan en cuenta también las amenazas.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¡Puede que ocurran o puede que no, pero prepárense por si acaso!</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Haga 2-3 recomendaciones para mejorar la vigilancia. Éstas pueden dirigirse a uno o varios centros sanitarios o laboratorios o fuentes de notificación que funcionen deficientemente, o bien a todos los centros de la zona, o incluso al propio Ministerio de Sanidad.  Pero sea realista en sus recomendaciones. Formule recomendaciones que sean factibles teniendo en cuenta la realidad de la situación.</a:t>
            </a:r>
          </a:p>
          <a:p>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23</a:t>
            </a:fld>
            <a:endParaRPr lang="en-US" altLang="en-US"/>
          </a:p>
        </p:txBody>
      </p:sp>
    </p:spTree>
    <p:extLst>
      <p:ext uri="{BB962C8B-B14F-4D97-AF65-F5344CB8AC3E}">
        <p14:creationId xmlns:p14="http://schemas.microsoft.com/office/powerpoint/2010/main" val="17602937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a:t>
            </a:r>
            <a:r>
              <a:rPr lang="es-ES" sz="1200" b="1" noProof="0" dirty="0">
                <a:effectLst/>
                <a:latin typeface="Arial" panose="020B0604020202020204" pitchFamily="34" charset="0"/>
                <a:cs typeface="Arial" panose="020B0604020202020204" pitchFamily="34" charset="0"/>
              </a:rPr>
              <a:t>el instructor</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a:t>
            </a:r>
          </a:p>
          <a:p>
            <a:pPr marL="0" marR="0">
              <a:lnSpc>
                <a:spcPct val="115000"/>
              </a:lnSpc>
              <a:spcBef>
                <a:spcPts val="120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Resumiendo, FODA son las siglas de Fortalezas, Oportunidades, Debilidades y Amenazas.  Las fortalezas y debilidades son internas, están bajo el control de la organización o de una parte de la organización. Las oportunidades y amenazas son factores externos.  El análisis FODA se utiliza sobre todo para planificar y mejorar procesos.</a:t>
            </a:r>
          </a:p>
          <a:p>
            <a:pPr marL="171450" marR="0" indent="-171450">
              <a:lnSpc>
                <a:spcPct val="115000"/>
              </a:lnSpc>
              <a:spcBef>
                <a:spcPts val="1200"/>
              </a:spcBef>
              <a:spcAft>
                <a:spcPts val="600"/>
              </a:spcAft>
              <a:buFont typeface="Wingdings" panose="05000000000000000000" pitchFamily="2" charset="2"/>
              <a:buChar char="§"/>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Al realizar un Análisis FODA, identificamos y catalogamos los factores que pueden ayudar a que se logren los objetivos o a los que interfieren en su consecución.  Para nuestros objetivos, ustedes realizaran el Análisis FODA para identificar los factores que pueden ayudar o interferir en la mejora de la vigilancia. </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Dado que los análisis FODA identifican factores basados en la realidad de la situación, el análisis FODA ayuda a los tomadores de decisiones a actuar mejor y basarse en la realidad.</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24</a:t>
            </a:fld>
            <a:endParaRPr lang="en-US" altLang="en-US"/>
          </a:p>
        </p:txBody>
      </p:sp>
    </p:spTree>
    <p:extLst>
      <p:ext uri="{BB962C8B-B14F-4D97-AF65-F5344CB8AC3E}">
        <p14:creationId xmlns:p14="http://schemas.microsoft.com/office/powerpoint/2010/main" val="23473386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a:t>
            </a:r>
            <a:r>
              <a:rPr lang="es-ES" sz="1200" b="1" noProof="0" dirty="0">
                <a:effectLst/>
                <a:latin typeface="Arial Bold" panose="020B0704020202020204" pitchFamily="34" charset="0"/>
                <a:ea typeface="Times New Roman" panose="02020603050405020304" pitchFamily="18" charset="0"/>
                <a:cs typeface="Arial" panose="020B0604020202020204" pitchFamily="34" charset="0"/>
              </a:rPr>
              <a:t>para </a:t>
            </a:r>
            <a:r>
              <a:rPr lang="es-ES" sz="1200" b="1" noProof="0" dirty="0">
                <a:effectLst/>
                <a:latin typeface="Arial Bold" panose="020B0704020202020204" pitchFamily="34" charset="0"/>
              </a:rPr>
              <a:t>el instructor</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a:t>
            </a:r>
          </a:p>
          <a:p>
            <a:pPr marL="0" marR="0">
              <a:lnSpc>
                <a:spcPct val="115000"/>
              </a:lnSpc>
              <a:spcBef>
                <a:spcPts val="120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a un participante que lea los objetivos.</a:t>
            </a:r>
          </a:p>
          <a:p>
            <a:pPr marL="171450" marR="0" indent="-171450">
              <a:lnSpc>
                <a:spcPct val="115000"/>
              </a:lnSpc>
              <a:spcBef>
                <a:spcPts val="1200"/>
              </a:spcBef>
              <a:spcAft>
                <a:spcPts val="600"/>
              </a:spcAft>
              <a:buFont typeface="Wingdings" panose="05000000000000000000" pitchFamily="2" charset="2"/>
              <a:buChar char="§"/>
            </a:pPr>
            <a:endParaRPr lang="es-ES"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none" noProof="0" dirty="0">
                <a:effectLst/>
                <a:latin typeface="Arial" panose="020B0604020202020204" pitchFamily="34" charset="0"/>
                <a:ea typeface="Times New Roman" panose="02020603050405020304" pitchFamily="18" charset="0"/>
                <a:cs typeface="Arial" panose="020B0604020202020204" pitchFamily="34" charset="0"/>
              </a:rPr>
              <a:t>Conteste 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las preguntas restantes.</a:t>
            </a: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25</a:t>
            </a:fld>
            <a:endParaRPr lang="en-US" altLang="en-US"/>
          </a:p>
        </p:txBody>
      </p:sp>
    </p:spTree>
    <p:extLst>
      <p:ext uri="{BB962C8B-B14F-4D97-AF65-F5344CB8AC3E}">
        <p14:creationId xmlns:p14="http://schemas.microsoft.com/office/powerpoint/2010/main" val="465648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b="1" noProof="0" dirty="0">
                <a:latin typeface="Arial" panose="020B0604020202020204" pitchFamily="34" charset="0"/>
                <a:cs typeface="Arial" panose="020B0604020202020204" pitchFamily="34" charset="0"/>
              </a:rPr>
              <a:t>Notas </a:t>
            </a:r>
            <a:r>
              <a:rPr lang="es-GT" sz="1200" b="1" noProof="0" dirty="0">
                <a:effectLst/>
                <a:latin typeface="Arial" panose="020B0604020202020204" pitchFamily="34" charset="0"/>
                <a:cs typeface="Arial" panose="020B0604020202020204" pitchFamily="34" charset="0"/>
              </a:rPr>
              <a:t>para el instructor</a:t>
            </a:r>
            <a:r>
              <a:rPr lang="es-GT" b="1" noProof="0" dirty="0">
                <a:latin typeface="Arial" panose="020B0604020202020204" pitchFamily="34" charset="0"/>
                <a:cs typeface="Arial" panose="020B0604020202020204" pitchFamily="34" charset="0"/>
              </a:rPr>
              <a:t>:</a:t>
            </a:r>
          </a:p>
          <a:p>
            <a:endParaRPr lang="es-GT" b="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b="1" i="0" u="sng" noProof="0" dirty="0">
                <a:latin typeface="Arial" panose="020B0604020202020204" pitchFamily="34" charset="0"/>
                <a:cs typeface="Arial" panose="020B0604020202020204" pitchFamily="34" charset="0"/>
              </a:rPr>
              <a:t>Pida </a:t>
            </a:r>
            <a:r>
              <a:rPr lang="es-GT" i="0" noProof="0" dirty="0">
                <a:latin typeface="Arial" panose="020B0604020202020204" pitchFamily="34" charset="0"/>
                <a:cs typeface="Arial" panose="020B0604020202020204" pitchFamily="34" charset="0"/>
              </a:rPr>
              <a:t>a un voluntario que lea los objetivos de aprendizaje.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a:t>
            </a:fld>
            <a:endParaRPr lang="en-US" altLang="en-US"/>
          </a:p>
        </p:txBody>
      </p:sp>
    </p:spTree>
    <p:extLst>
      <p:ext uri="{BB962C8B-B14F-4D97-AF65-F5344CB8AC3E}">
        <p14:creationId xmlns:p14="http://schemas.microsoft.com/office/powerpoint/2010/main" val="2991878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Como verá, el FOD forma parte del seguimiento y la evaluación de un sistema de vigilancia; y también se utiliza para planificar un nuevo sistema de vigilancia u otra actividad.</a:t>
            </a:r>
          </a:p>
          <a:p>
            <a:endParaRPr lang="es-ES" noProof="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09557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¿Alguien sabe qué significan las letras F, O, D y A? </a:t>
            </a:r>
          </a:p>
          <a:p>
            <a:pPr marL="171450" marR="0" indent="-171450">
              <a:lnSpc>
                <a:spcPct val="115000"/>
              </a:lnSpc>
              <a:spcBef>
                <a:spcPts val="1200"/>
              </a:spcBef>
              <a:spcAft>
                <a:spcPts val="6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(s) respuesta(s). &lt;CLICK&gt;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para cada respuesta.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Conteste: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F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fortalezas,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O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oportunidades,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D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debilidades,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amenazas </a:t>
            </a:r>
          </a:p>
          <a:p>
            <a:pPr marL="171450" marR="0" indent="-171450">
              <a:lnSpc>
                <a:spcPct val="115000"/>
              </a:lnSpc>
              <a:spcBef>
                <a:spcPts val="1200"/>
              </a:spcBef>
              <a:spcAft>
                <a:spcPts val="600"/>
              </a:spcAft>
              <a:buFont typeface="Wingdings" panose="05000000000000000000" pitchFamily="2" charset="2"/>
              <a:buChar cha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Definiremos y discutiremos cada uno de ellos, pero antes hablemos de lo que es un análisis FODA.</a:t>
            </a:r>
            <a:endParaRPr lang="es-GT" sz="1200" noProof="0" dirty="0">
              <a:latin typeface="Arial" panose="020B0604020202020204" pitchFamily="34"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3241517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análisis FODA es un marco para evaluar </a:t>
            </a:r>
            <a:r>
              <a:rPr lang="es-ES" sz="1200" u="sng" noProof="0" dirty="0">
                <a:effectLst/>
                <a:latin typeface="Arial" panose="020B0604020202020204" pitchFamily="34" charset="0"/>
                <a:ea typeface="Times New Roman" panose="02020603050405020304" pitchFamily="18" charset="0"/>
                <a:cs typeface="Arial" panose="020B0604020202020204" pitchFamily="34" charset="0"/>
              </a:rPr>
              <a:t>las fortalezas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las </a:t>
            </a:r>
            <a:r>
              <a:rPr lang="es-ES" sz="1200" u="sng" noProof="0" dirty="0">
                <a:effectLst/>
                <a:latin typeface="Arial" panose="020B0604020202020204" pitchFamily="34" charset="0"/>
                <a:ea typeface="Times New Roman" panose="02020603050405020304" pitchFamily="18" charset="0"/>
                <a:cs typeface="Arial" panose="020B0604020202020204" pitchFamily="34" charset="0"/>
              </a:rPr>
              <a:t>oportunidades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y las </a:t>
            </a:r>
            <a:r>
              <a:rPr lang="es-ES" sz="1200" u="sng" noProof="0" dirty="0">
                <a:effectLst/>
                <a:latin typeface="Arial" panose="020B0604020202020204" pitchFamily="34" charset="0"/>
                <a:ea typeface="Times New Roman" panose="02020603050405020304" pitchFamily="18" charset="0"/>
                <a:cs typeface="Arial" panose="020B0604020202020204" pitchFamily="34" charset="0"/>
              </a:rPr>
              <a:t>debilidades </a:t>
            </a:r>
            <a:r>
              <a:rPr lang="es-ES" sz="1200" u="none" noProof="0" dirty="0">
                <a:effectLst/>
                <a:latin typeface="Arial" panose="020B0604020202020204" pitchFamily="34" charset="0"/>
                <a:ea typeface="Times New Roman" panose="02020603050405020304" pitchFamily="18" charset="0"/>
                <a:cs typeface="Arial" panose="020B0604020202020204" pitchFamily="34" charset="0"/>
              </a:rPr>
              <a:t>y las </a:t>
            </a:r>
            <a:r>
              <a:rPr lang="es-ES" sz="1200" u="sng" noProof="0" dirty="0">
                <a:effectLst/>
                <a:latin typeface="Arial" panose="020B0604020202020204" pitchFamily="34" charset="0"/>
                <a:ea typeface="Times New Roman" panose="02020603050405020304" pitchFamily="18" charset="0"/>
                <a:cs typeface="Arial" panose="020B0604020202020204" pitchFamily="34" charset="0"/>
              </a:rPr>
              <a:t>amenazas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Es un método eficaz para la planificación estratégica, pero también puede utilizarse como herramienta de seguimiento y evaluación.  El Análisis FODA analiza factores internos y externos que ayudan a responder a la pregunta: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"¿Cuáles son los factores, tanto internos como externos, que probablemente ayuden o interfieran en la consecución de los objetivos de un proyecto o actividad propuesto o en curso?".</a:t>
            </a: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análisis FODA suele ser una actividad interactiva y participativa en la que se pide a muchas personas que hagan aportaciones.  Para su actividad de campo, ustedes realizaran este análisis por su cuenta, bajo la dirección de su mentor.</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588435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análisis FODA se realizan sobre todo al planificar un nuevo proyecto o actividad o al planificar la mejora de un nuevo proyecto o actividad.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Por ejemplo, supongamos que los funcionarios del ministerio quieren mejorar el sistema de vigilancia existente. O quizás el Ministerio de Agricultura ve la formación del FETP y quiere una formación similar para su personal veterinario y de control animal. Podrían realizar un análisis FODA para identificar los factores que podrían influir en el éxito de su implementación.  </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análisis FODA puede ayudar a identificar factores en los que no se había pensado antes, incluidos los obstáculos que hay que superar. Si los objetivos no parecen alcanzables, quizá la organización deba plantearse un Plan B.</a:t>
            </a:r>
          </a:p>
          <a:p>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a:t>
            </a:fld>
            <a:endParaRPr lang="en-US" altLang="en-US"/>
          </a:p>
        </p:txBody>
      </p:sp>
    </p:spTree>
    <p:extLst>
      <p:ext uri="{BB962C8B-B14F-4D97-AF65-F5344CB8AC3E}">
        <p14:creationId xmlns:p14="http://schemas.microsoft.com/office/powerpoint/2010/main" val="25949798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Uno de sus proyectos de campo consistirá en realizar visitas a algunos centros notificadores de vigilancia para evaluar sus conocimientos y prácticas conduciendo actividades de vigilancia. Estas visitas a veces se denominan auditorías de calidad de los datos. Este proyecto de campo será una buena oportunidad para realizar un análisis FODA.  </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Pongamos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ejemplo, utilicemos la vigilancia llevada a cabo en la oficina de salud del distrito que recibe reportes de múltiples centros de salud de su jurisdicción. Supongamos que la oficina desea esforzarse por lograr y mantener una vigilancia oportuna y de alta calidad. Analizaremos algunas formas eficaces de garantizar datos de vigilancia oportunos y de alta calidad utilizando el análisis FODA.</a:t>
            </a:r>
          </a:p>
          <a:p>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a:p>
        </p:txBody>
      </p:sp>
    </p:spTree>
    <p:extLst>
      <p:ext uri="{BB962C8B-B14F-4D97-AF65-F5344CB8AC3E}">
        <p14:creationId xmlns:p14="http://schemas.microsoft.com/office/powerpoint/2010/main" val="33617688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Ahora vamos a discutir las definiciones de fortalezas, oportunidades, debilidades y amenazas. Empezaremos por las fortalezas.</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L</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as fortalezas son iniciativas o atributos positivos que funcionan bien internamente en la organización, actividad o proyecto. las fortalezas contribuyen al éxito de los resultados y a la consecución de objetivos y metas. Los atributos son positivos, en el sentido de que ayudan a alcanzar los objetivos. Y son internos,  ya que forman parte de la organización o están bajo su control.</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a:p>
        </p:txBody>
      </p:sp>
    </p:spTree>
    <p:extLst>
      <p:ext uri="{BB962C8B-B14F-4D97-AF65-F5344CB8AC3E}">
        <p14:creationId xmlns:p14="http://schemas.microsoft.com/office/powerpoint/2010/main" val="31977185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2956735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35972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373559"/>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ES"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80068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
        <p:nvSpPr>
          <p:cNvPr id="3" name="Rectangle 2">
            <a:extLst>
              <a:ext uri="{FF2B5EF4-FFF2-40B4-BE49-F238E27FC236}">
                <a16:creationId xmlns:a16="http://schemas.microsoft.com/office/drawing/2014/main" id="{38C4EBEE-21AE-E13E-C0CF-10B8AF851D85}"/>
              </a:ext>
            </a:extLst>
          </p:cNvPr>
          <p:cNvSpPr/>
          <p:nvPr userDrawn="1"/>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FAC96C9-24DB-3D5E-1082-0DA5D30A669C}"/>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13247509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096103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873780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373559"/>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7167573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84607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511512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958383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113056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49472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2639428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453684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653634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938731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906889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224247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271864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33176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30C772CC-AAFA-4C73-AFE0-D56B211F5EE3}" type="datetimeFigureOut">
              <a:rPr lang="en-US" smtClean="0"/>
              <a:t>3/24/2025</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BC39DD34-687B-45FD-B13C-509BC6F1E717}"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9" name="Text Box 2058">
            <a:extLst>
              <a:ext uri="{FF2B5EF4-FFF2-40B4-BE49-F238E27FC236}">
                <a16:creationId xmlns:a16="http://schemas.microsoft.com/office/drawing/2014/main" id="{90CBA1BA-6EC1-9F03-0905-450B42869DC4}"/>
              </a:ext>
            </a:extLst>
          </p:cNvPr>
          <p:cNvSpPr txBox="1">
            <a:spLocks noChangeArrowheads="1"/>
          </p:cNvSpPr>
          <p:nvPr userDrawn="1"/>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dirty="0">
              <a:latin typeface="Franklin Gothic Medium Cond" panose="020B0606030402020204" pitchFamily="34" charset="0"/>
              <a:cs typeface="Times New Roman" panose="02020603050405020304" pitchFamily="18" charset="0"/>
            </a:endParaRPr>
          </a:p>
        </p:txBody>
      </p:sp>
      <p:sp>
        <p:nvSpPr>
          <p:cNvPr id="10" name="Text Box 2070">
            <a:extLst>
              <a:ext uri="{FF2B5EF4-FFF2-40B4-BE49-F238E27FC236}">
                <a16:creationId xmlns:a16="http://schemas.microsoft.com/office/drawing/2014/main" id="{053FFC6F-28C2-09F7-4131-F03583075764}"/>
              </a:ext>
            </a:extLst>
          </p:cNvPr>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dirty="0">
                <a:solidFill>
                  <a:schemeClr val="bg1"/>
                </a:solidFill>
                <a:latin typeface="Franklin Gothic Medium" pitchFamily="34" charset="0"/>
              </a:rPr>
              <a:t>Epidemiologic Bias</a:t>
            </a:r>
          </a:p>
        </p:txBody>
      </p:sp>
      <p:pic>
        <p:nvPicPr>
          <p:cNvPr id="11" name="Picture 4">
            <a:extLst>
              <a:ext uri="{FF2B5EF4-FFF2-40B4-BE49-F238E27FC236}">
                <a16:creationId xmlns:a16="http://schemas.microsoft.com/office/drawing/2014/main" id="{DC31E894-3DA5-BD42-FB17-D8EC34D1E0B2}"/>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12" name="Rectangle 11">
            <a:extLst>
              <a:ext uri="{FF2B5EF4-FFF2-40B4-BE49-F238E27FC236}">
                <a16:creationId xmlns:a16="http://schemas.microsoft.com/office/drawing/2014/main" id="{E27593CD-62BE-BBBE-1D95-E6E9BDEFB138}"/>
              </a:ext>
            </a:extLst>
          </p:cNvPr>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10233092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498086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2486955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276600"/>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3600" i="1" noProof="0" dirty="0">
                <a:solidFill>
                  <a:srgbClr val="109648"/>
                </a:solidFill>
                <a:latin typeface="Franklin Gothic Medium" panose="020B0603020102020204" pitchFamily="34" charset="0"/>
              </a:rPr>
              <a:t>Usando el Enfoque de Una Sola Salud</a:t>
            </a:r>
            <a:endParaRPr kumimoji="0" lang="es-E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5545653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6511898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9771195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3637438106"/>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22909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26862832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41264113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13593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30681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886943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610412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89522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381000"/>
            <a:ext cx="7432964"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Clave de los iconos del curso </a:t>
            </a:r>
            <a:endParaRPr lang="es-ES" sz="4400" noProof="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3114265587"/>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ES" sz="2400" b="1" u="none" strike="noStrike" cap="none" noProof="0" dirty="0">
                          <a:solidFill>
                            <a:schemeClr val="tx1"/>
                          </a:solidFill>
                        </a:rPr>
                        <a:t>Icono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b="1" u="none" strike="noStrike" cap="none" noProof="0" dirty="0">
                          <a:solidFill>
                            <a:schemeClr val="tx1"/>
                          </a:solidFill>
                        </a:rPr>
                        <a:t>Uso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Objetivos </a:t>
                      </a:r>
                      <a:r>
                        <a:rPr lang="es-ES" sz="2000" b="0" noProof="0" dirty="0">
                          <a:solidFill>
                            <a:schemeClr val="dk1"/>
                          </a:solidFill>
                          <a:latin typeface="+mn-lt"/>
                          <a:ea typeface="Arial"/>
                          <a:cs typeface="Arial"/>
                          <a:sym typeface="Arial"/>
                        </a:rPr>
                        <a:t>de la sesión</a:t>
                      </a:r>
                      <a:endParaRPr lang="es-ES"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Diálogo de descubrimiento </a:t>
                      </a:r>
                      <a:r>
                        <a:rPr lang="es-ES" sz="2000" b="0" noProof="0" dirty="0">
                          <a:solidFill>
                            <a:schemeClr val="dk1"/>
                          </a:solidFill>
                          <a:latin typeface="+mn-lt"/>
                          <a:ea typeface="Arial"/>
                          <a:cs typeface="Arial"/>
                          <a:sym typeface="Arial"/>
                        </a:rPr>
                        <a:t>invita a compartir ideas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y experiencias</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dirty="0">
                          <a:solidFill>
                            <a:schemeClr val="dk1"/>
                          </a:solidFill>
                          <a:latin typeface="+mn-lt"/>
                          <a:ea typeface="Arial"/>
                          <a:cs typeface="Arial"/>
                          <a:sym typeface="Arial"/>
                        </a:rPr>
                        <a:t>Actividad </a:t>
                      </a:r>
                      <a:r>
                        <a:rPr lang="es-ES" sz="2000" b="0" noProof="0" dirty="0">
                          <a:solidFill>
                            <a:schemeClr val="dk1"/>
                          </a:solidFill>
                          <a:latin typeface="+mn-lt"/>
                          <a:ea typeface="Arial"/>
                          <a:cs typeface="Arial"/>
                          <a:sym typeface="Arial"/>
                        </a:rPr>
                        <a:t>realizada individualmente o en grupo</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dirty="0">
                          <a:solidFill>
                            <a:schemeClr val="dk1"/>
                          </a:solidFill>
                          <a:latin typeface="+mn-lt"/>
                          <a:ea typeface="Arial"/>
                          <a:cs typeface="Arial"/>
                          <a:sym typeface="Arial"/>
                        </a:rPr>
                        <a:t>Destaca </a:t>
                      </a:r>
                      <a:r>
                        <a:rPr lang="es-ES" sz="2000" b="0" noProof="0" dirty="0">
                          <a:solidFill>
                            <a:schemeClr val="dk1"/>
                          </a:solidFill>
                          <a:latin typeface="+mn-lt"/>
                          <a:ea typeface="Arial"/>
                          <a:cs typeface="Arial"/>
                          <a:sym typeface="Arial"/>
                        </a:rPr>
                        <a:t>el enfoque multisectorial o el enfoque de Una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7986622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Text Box 8">
            <a:extLst>
              <a:ext uri="{FF2B5EF4-FFF2-40B4-BE49-F238E27FC236}">
                <a16:creationId xmlns:a16="http://schemas.microsoft.com/office/drawing/2014/main" id="{09060EEC-1EC8-BC0B-725D-EBF879543F25}"/>
              </a:ext>
            </a:extLst>
          </p:cNvPr>
          <p:cNvSpPr txBox="1">
            <a:spLocks noChangeArrowheads="1"/>
          </p:cNvSpPr>
          <p:nvPr userDrawn="1"/>
        </p:nvSpPr>
        <p:spPr bwMode="auto">
          <a:xfrm>
            <a:off x="4277784" y="6254750"/>
            <a:ext cx="3657600" cy="336550"/>
          </a:xfrm>
          <a:prstGeom prst="rect">
            <a:avLst/>
          </a:prstGeom>
          <a:noFill/>
          <a:ln>
            <a:noFill/>
          </a:ln>
        </p:spPr>
        <p:txBody>
          <a:bodyPr>
            <a:spAutoFit/>
          </a:bodyPr>
          <a:lstStyle>
            <a:lvl1pPr>
              <a:defRPr>
                <a:solidFill>
                  <a:schemeClr val="tx1"/>
                </a:solidFill>
                <a:latin typeface="Courier New" pitchFamily="49" charset="0"/>
                <a:cs typeface="Arial" charset="0"/>
              </a:defRPr>
            </a:lvl1pPr>
            <a:lvl2pPr marL="742950" indent="-285750">
              <a:defRPr>
                <a:solidFill>
                  <a:schemeClr val="tx1"/>
                </a:solidFill>
                <a:latin typeface="Courier New" pitchFamily="49" charset="0"/>
                <a:cs typeface="Arial" charset="0"/>
              </a:defRPr>
            </a:lvl2pPr>
            <a:lvl3pPr marL="1143000" indent="-228600">
              <a:defRPr>
                <a:solidFill>
                  <a:schemeClr val="tx1"/>
                </a:solidFill>
                <a:latin typeface="Courier New" pitchFamily="49" charset="0"/>
                <a:cs typeface="Arial" charset="0"/>
              </a:defRPr>
            </a:lvl3pPr>
            <a:lvl4pPr marL="1600200" indent="-228600">
              <a:defRPr>
                <a:solidFill>
                  <a:schemeClr val="tx1"/>
                </a:solidFill>
                <a:latin typeface="Courier New" pitchFamily="49" charset="0"/>
                <a:cs typeface="Arial" charset="0"/>
              </a:defRPr>
            </a:lvl4pPr>
            <a:lvl5pPr marL="2057400" indent="-228600">
              <a:defRPr>
                <a:solidFill>
                  <a:schemeClr val="tx1"/>
                </a:solidFill>
                <a:latin typeface="Courier New" pitchFamily="49" charset="0"/>
                <a:cs typeface="Arial" charset="0"/>
              </a:defRPr>
            </a:lvl5pPr>
            <a:lvl6pPr marL="2514600" indent="-228600" eaLnBrk="0" fontAlgn="base" hangingPunct="0">
              <a:lnSpc>
                <a:spcPct val="90000"/>
              </a:lnSpc>
              <a:spcBef>
                <a:spcPct val="0"/>
              </a:spcBef>
              <a:spcAft>
                <a:spcPct val="0"/>
              </a:spcAft>
              <a:defRPr>
                <a:solidFill>
                  <a:schemeClr val="tx1"/>
                </a:solidFill>
                <a:latin typeface="Courier New" pitchFamily="49" charset="0"/>
                <a:cs typeface="Arial" charset="0"/>
              </a:defRPr>
            </a:lvl6pPr>
            <a:lvl7pPr marL="2971800" indent="-228600" eaLnBrk="0" fontAlgn="base" hangingPunct="0">
              <a:lnSpc>
                <a:spcPct val="90000"/>
              </a:lnSpc>
              <a:spcBef>
                <a:spcPct val="0"/>
              </a:spcBef>
              <a:spcAft>
                <a:spcPct val="0"/>
              </a:spcAft>
              <a:defRPr>
                <a:solidFill>
                  <a:schemeClr val="tx1"/>
                </a:solidFill>
                <a:latin typeface="Courier New" pitchFamily="49" charset="0"/>
                <a:cs typeface="Arial" charset="0"/>
              </a:defRPr>
            </a:lvl7pPr>
            <a:lvl8pPr marL="3429000" indent="-228600" eaLnBrk="0" fontAlgn="base" hangingPunct="0">
              <a:lnSpc>
                <a:spcPct val="90000"/>
              </a:lnSpc>
              <a:spcBef>
                <a:spcPct val="0"/>
              </a:spcBef>
              <a:spcAft>
                <a:spcPct val="0"/>
              </a:spcAft>
              <a:defRPr>
                <a:solidFill>
                  <a:schemeClr val="tx1"/>
                </a:solidFill>
                <a:latin typeface="Courier New" pitchFamily="49" charset="0"/>
                <a:cs typeface="Arial" charset="0"/>
              </a:defRPr>
            </a:lvl8pPr>
            <a:lvl9pPr marL="3886200" indent="-228600" eaLnBrk="0" fontAlgn="base" hangingPunct="0">
              <a:lnSpc>
                <a:spcPct val="90000"/>
              </a:lnSpc>
              <a:spcBef>
                <a:spcPct val="0"/>
              </a:spcBef>
              <a:spcAft>
                <a:spcPct val="0"/>
              </a:spcAft>
              <a:defRPr>
                <a:solidFill>
                  <a:schemeClr val="tx1"/>
                </a:solidFill>
                <a:latin typeface="Courier New" pitchFamily="49" charset="0"/>
                <a:cs typeface="Arial" charset="0"/>
              </a:defRPr>
            </a:lvl9pPr>
          </a:lstStyle>
          <a:p>
            <a:pPr algn="ctr" eaLnBrk="1" hangingPunct="1">
              <a:defRPr/>
            </a:pPr>
            <a:endParaRPr lang="en-US" sz="1600">
              <a:solidFill>
                <a:schemeClr val="bg1"/>
              </a:solidFill>
              <a:latin typeface="Franklin Gothic Medium Cond" pitchFamily="34" charset="0"/>
              <a:cs typeface="Times New Roman" pitchFamily="18" charset="0"/>
            </a:endParaRPr>
          </a:p>
        </p:txBody>
      </p:sp>
    </p:spTree>
    <p:extLst>
      <p:ext uri="{BB962C8B-B14F-4D97-AF65-F5344CB8AC3E}">
        <p14:creationId xmlns:p14="http://schemas.microsoft.com/office/powerpoint/2010/main" val="1019176215"/>
      </p:ext>
    </p:extLst>
  </p:cSld>
  <p:clrMap bg1="lt1" tx1="dk1" bg2="lt2" tx2="dk2" accent1="accent1" accent2="accent2" accent3="accent3" accent4="accent4" accent5="accent5" accent6="accent6" hlink="hlink" folHlink="folHlink"/>
  <p:sldLayoutIdLst>
    <p:sldLayoutId id="2147484855" r:id="rId1"/>
    <p:sldLayoutId id="2147484856" r:id="rId2"/>
    <p:sldLayoutId id="2147484857" r:id="rId3"/>
    <p:sldLayoutId id="2147484858" r:id="rId4"/>
    <p:sldLayoutId id="2147484859" r:id="rId5"/>
    <p:sldLayoutId id="2147484860" r:id="rId6"/>
    <p:sldLayoutId id="2147484861" r:id="rId7"/>
    <p:sldLayoutId id="2147484862" r:id="rId8"/>
    <p:sldLayoutId id="2147484863" r:id="rId9"/>
    <p:sldLayoutId id="2147484864" r:id="rId10"/>
    <p:sldLayoutId id="2147484865" r:id="rId11"/>
    <p:sldLayoutId id="2147484866" r:id="rId12"/>
    <p:sldLayoutId id="2147484867" r:id="rId13"/>
    <p:sldLayoutId id="2147484868" r:id="rId14"/>
    <p:sldLayoutId id="2147484869" r:id="rId15"/>
    <p:sldLayoutId id="2147484870" r:id="rId16"/>
    <p:sldLayoutId id="2147484871" r:id="rId17"/>
    <p:sldLayoutId id="2147484872" r:id="rId18"/>
    <p:sldLayoutId id="2147484873" r:id="rId19"/>
    <p:sldLayoutId id="2147484874" r:id="rId20"/>
    <p:sldLayoutId id="2147484875" r:id="rId21"/>
    <p:sldLayoutId id="2147484876" r:id="rId22"/>
    <p:sldLayoutId id="2147484877" r:id="rId23"/>
    <p:sldLayoutId id="2147484878" r:id="rId24"/>
    <p:sldLayoutId id="2147484879" r:id="rId25"/>
    <p:sldLayoutId id="2147484880" r:id="rId26"/>
    <p:sldLayoutId id="2147484881" r:id="rId27"/>
    <p:sldLayoutId id="2147484882" r:id="rId28"/>
    <p:sldLayoutId id="2147484883" r:id="rId29"/>
    <p:sldLayoutId id="2147484884" r:id="rId30"/>
    <p:sldLayoutId id="2147484885" r:id="rId31"/>
    <p:sldLayoutId id="2147484886" r:id="rId32"/>
    <p:sldLayoutId id="2147484887" r:id="rId33"/>
    <p:sldLayoutId id="2147484888" r:id="rId34"/>
    <p:sldLayoutId id="2147484889"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Placeholder 27"/>
          <p:cNvSpPr>
            <a:spLocks noGrp="1"/>
          </p:cNvSpPr>
          <p:nvPr>
            <p:ph type="body" sz="quarter" idx="17"/>
          </p:nvPr>
        </p:nvSpPr>
        <p:spPr>
          <a:xfrm>
            <a:off x="518160" y="2286000"/>
            <a:ext cx="7607300" cy="1588535"/>
          </a:xfrm>
          <a:prstGeom prst="rect">
            <a:avLst/>
          </a:prstGeom>
        </p:spPr>
        <p:txBody>
          <a:bodyPr/>
          <a:lstStyle/>
          <a:p>
            <a:pPr>
              <a:spcBef>
                <a:spcPct val="0"/>
              </a:spcBef>
              <a:spcAft>
                <a:spcPct val="0"/>
              </a:spcAft>
            </a:pPr>
            <a:r>
              <a:rPr lang="en-US" altLang="en-US" dirty="0" err="1">
                <a:cs typeface="Times New Roman" panose="02020603050405020304" pitchFamily="18" charset="0"/>
              </a:rPr>
              <a:t>Análisis</a:t>
            </a:r>
            <a:r>
              <a:rPr lang="en-US" altLang="en-US" dirty="0">
                <a:cs typeface="Times New Roman" panose="02020603050405020304" pitchFamily="18" charset="0"/>
              </a:rPr>
              <a:t> FODA</a:t>
            </a:r>
          </a:p>
        </p:txBody>
      </p:sp>
      <p:sp>
        <p:nvSpPr>
          <p:cNvPr id="20486" name="Text Placeholder 4"/>
          <p:cNvSpPr>
            <a:spLocks noGrp="1"/>
          </p:cNvSpPr>
          <p:nvPr>
            <p:ph type="body" sz="quarter" idx="16"/>
          </p:nvPr>
        </p:nvSpPr>
        <p:spPr/>
        <p:txBody>
          <a:bodyPr/>
          <a:lstStyle/>
          <a:p>
            <a:pPr fontAlgn="base">
              <a:spcAft>
                <a:spcPct val="0"/>
              </a:spcAft>
            </a:pPr>
            <a:r>
              <a:rPr lang="en-US" altLang="en-US" dirty="0"/>
              <a:t>Taller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3D02A-E345-E33C-1D23-6BADF3E5844C}"/>
              </a:ext>
            </a:extLst>
          </p:cNvPr>
          <p:cNvSpPr>
            <a:spLocks noGrp="1"/>
          </p:cNvSpPr>
          <p:nvPr>
            <p:ph type="title"/>
          </p:nvPr>
        </p:nvSpPr>
        <p:spPr/>
        <p:txBody>
          <a:bodyPr/>
          <a:lstStyle/>
          <a:p>
            <a:r>
              <a:rPr lang="es-ES" dirty="0"/>
              <a:t>Ejemplos de fortalezas</a:t>
            </a:r>
          </a:p>
        </p:txBody>
      </p:sp>
      <p:sp>
        <p:nvSpPr>
          <p:cNvPr id="5" name="Content Placeholder 4">
            <a:extLst>
              <a:ext uri="{FF2B5EF4-FFF2-40B4-BE49-F238E27FC236}">
                <a16:creationId xmlns:a16="http://schemas.microsoft.com/office/drawing/2014/main" id="{31DE2041-7931-2872-7D66-52D7C2F9C7E6}"/>
              </a:ext>
            </a:extLst>
          </p:cNvPr>
          <p:cNvSpPr>
            <a:spLocks noGrp="1"/>
          </p:cNvSpPr>
          <p:nvPr>
            <p:ph sz="half" idx="2"/>
          </p:nvPr>
        </p:nvSpPr>
        <p:spPr/>
        <p:txBody>
          <a:bodyPr anchor="ctr"/>
          <a:lstStyle/>
          <a:p>
            <a:pPr marL="0" indent="0" algn="ctr">
              <a:buNone/>
            </a:pPr>
            <a:r>
              <a:rPr lang="es-ES" sz="2800" dirty="0">
                <a:effectLst/>
                <a:latin typeface="Arial" panose="020B0604020202020204" pitchFamily="34" charset="0"/>
                <a:ea typeface="Times New Roman" panose="02020603050405020304" pitchFamily="18" charset="0"/>
                <a:cs typeface="Arial" panose="020B0604020202020204" pitchFamily="34" charset="0"/>
              </a:rPr>
              <a:t>¿Cuáles son algunos ejemplos de fortalezas dentro de un centro de salud que apoyarían una vigilancia de </a:t>
            </a:r>
            <a:br>
              <a:rPr lang="es-ES" sz="2800" dirty="0">
                <a:effectLst/>
                <a:latin typeface="Arial" panose="020B0604020202020204" pitchFamily="34" charset="0"/>
                <a:ea typeface="Times New Roman" panose="02020603050405020304" pitchFamily="18" charset="0"/>
                <a:cs typeface="Arial" panose="020B0604020202020204" pitchFamily="34" charset="0"/>
              </a:rPr>
            </a:br>
            <a:r>
              <a:rPr lang="es-ES" sz="2800" dirty="0">
                <a:effectLst/>
                <a:latin typeface="Arial" panose="020B0604020202020204" pitchFamily="34" charset="0"/>
                <a:ea typeface="Times New Roman" panose="02020603050405020304" pitchFamily="18" charset="0"/>
                <a:cs typeface="Arial" panose="020B0604020202020204" pitchFamily="34" charset="0"/>
              </a:rPr>
              <a:t>alta calidad?</a:t>
            </a:r>
            <a:endParaRPr lang="es-ES" dirty="0"/>
          </a:p>
        </p:txBody>
      </p:sp>
    </p:spTree>
    <p:extLst>
      <p:ext uri="{BB962C8B-B14F-4D97-AF65-F5344CB8AC3E}">
        <p14:creationId xmlns:p14="http://schemas.microsoft.com/office/powerpoint/2010/main" val="411313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ES" dirty="0"/>
              <a:t>Proyecto ACD de vigilancia del FETP: </a:t>
            </a:r>
            <a:br>
              <a:rPr lang="es-ES" dirty="0"/>
            </a:br>
            <a:r>
              <a:rPr lang="es-ES" dirty="0"/>
              <a:t>Ejemplos de fortalezas</a:t>
            </a:r>
          </a:p>
        </p:txBody>
      </p:sp>
      <p:sp>
        <p:nvSpPr>
          <p:cNvPr id="4" name="Content Placeholder 3"/>
          <p:cNvSpPr>
            <a:spLocks noGrp="1"/>
          </p:cNvSpPr>
          <p:nvPr>
            <p:ph sz="half" idx="2"/>
          </p:nvPr>
        </p:nvSpPr>
        <p:spPr>
          <a:xfrm>
            <a:off x="838200" y="1478857"/>
            <a:ext cx="11049000" cy="4639309"/>
          </a:xfrm>
        </p:spPr>
        <p:txBody>
          <a:bodyPr/>
          <a:lstStyle/>
          <a:p>
            <a:r>
              <a:rPr lang="es-GT" noProof="0" dirty="0"/>
              <a:t>Factores internos:</a:t>
            </a:r>
          </a:p>
          <a:p>
            <a:pPr lvl="1"/>
            <a:r>
              <a:rPr lang="es-GT" noProof="0" dirty="0"/>
              <a:t>Un director médico informado que apoya la vigilancia</a:t>
            </a:r>
          </a:p>
          <a:p>
            <a:pPr lvl="1"/>
            <a:r>
              <a:rPr lang="es-GT" noProof="0" dirty="0"/>
              <a:t>Personal bien formado</a:t>
            </a:r>
          </a:p>
          <a:p>
            <a:pPr lvl="1"/>
            <a:r>
              <a:rPr lang="es-GT" noProof="0" dirty="0"/>
              <a:t>Procedimientos y procesos operativos estandarizados</a:t>
            </a:r>
          </a:p>
          <a:p>
            <a:r>
              <a:rPr lang="es-GT" noProof="0" dirty="0"/>
              <a:t>Resuma las fortalezas de todos los centros visitados</a:t>
            </a:r>
          </a:p>
          <a:p>
            <a:r>
              <a:rPr lang="es-GT" noProof="0" dirty="0"/>
              <a:t>Mencione un centro destacado como modelo a seguir</a:t>
            </a:r>
          </a:p>
          <a:p>
            <a:endParaRPr lang="es-ES" dirty="0"/>
          </a:p>
        </p:txBody>
      </p:sp>
    </p:spTree>
    <p:extLst>
      <p:ext uri="{BB962C8B-B14F-4D97-AF65-F5344CB8AC3E}">
        <p14:creationId xmlns:p14="http://schemas.microsoft.com/office/powerpoint/2010/main" val="3125072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838200" y="1478857"/>
            <a:ext cx="5715000" cy="4639309"/>
          </a:xfrm>
        </p:spPr>
        <p:txBody>
          <a:bodyPr>
            <a:normAutofit/>
          </a:bodyPr>
          <a:lstStyle/>
          <a:p>
            <a:pPr marL="0" indent="0">
              <a:buNone/>
            </a:pPr>
            <a:r>
              <a:rPr lang="es-ES" dirty="0"/>
              <a:t>Factores que podrían ayudar a las organizaciones o actividades a alcanzar sus objetivos y metas</a:t>
            </a:r>
          </a:p>
          <a:p>
            <a:pPr lvl="1"/>
            <a:r>
              <a:rPr lang="es-ES" dirty="0"/>
              <a:t>Factores positivos</a:t>
            </a:r>
          </a:p>
          <a:p>
            <a:pPr lvl="1"/>
            <a:r>
              <a:rPr lang="es-ES" dirty="0"/>
              <a:t>Externa</a:t>
            </a:r>
          </a:p>
        </p:txBody>
      </p:sp>
      <p:sp>
        <p:nvSpPr>
          <p:cNvPr id="3" name="Title 2"/>
          <p:cNvSpPr>
            <a:spLocks noGrp="1"/>
          </p:cNvSpPr>
          <p:nvPr>
            <p:ph type="title"/>
          </p:nvPr>
        </p:nvSpPr>
        <p:spPr/>
        <p:txBody>
          <a:bodyPr>
            <a:normAutofit/>
          </a:bodyPr>
          <a:lstStyle/>
          <a:p>
            <a:r>
              <a:rPr lang="es-ES" dirty="0"/>
              <a:t>Oportunidades</a:t>
            </a:r>
          </a:p>
        </p:txBody>
      </p:sp>
      <p:graphicFrame>
        <p:nvGraphicFramePr>
          <p:cNvPr id="7" name="Tabla 6">
            <a:extLst>
              <a:ext uri="{FF2B5EF4-FFF2-40B4-BE49-F238E27FC236}">
                <a16:creationId xmlns:a16="http://schemas.microsoft.com/office/drawing/2014/main" id="{C978E783-AD7A-FF78-8EEB-BB7F2FAEEFFC}"/>
              </a:ext>
            </a:extLst>
          </p:cNvPr>
          <p:cNvGraphicFramePr>
            <a:graphicFrameLocks noGrp="1"/>
          </p:cNvGraphicFramePr>
          <p:nvPr>
            <p:extLst>
              <p:ext uri="{D42A27DB-BD31-4B8C-83A1-F6EECF244321}">
                <p14:modId xmlns:p14="http://schemas.microsoft.com/office/powerpoint/2010/main" val="2810771581"/>
              </p:ext>
            </p:extLst>
          </p:nvPr>
        </p:nvGraphicFramePr>
        <p:xfrm>
          <a:off x="7391400" y="1524000"/>
          <a:ext cx="3930623" cy="4476524"/>
        </p:xfrm>
        <a:graphic>
          <a:graphicData uri="http://schemas.openxmlformats.org/drawingml/2006/table">
            <a:tbl>
              <a:tblPr firstRow="1" bandRow="1">
                <a:tableStyleId>{5C22544A-7EE6-4342-B048-85BDC9FD1C3A}</a:tableStyleId>
              </a:tblPr>
              <a:tblGrid>
                <a:gridCol w="3930623">
                  <a:extLst>
                    <a:ext uri="{9D8B030D-6E8A-4147-A177-3AD203B41FA5}">
                      <a16:colId xmlns:a16="http://schemas.microsoft.com/office/drawing/2014/main" val="94507899"/>
                    </a:ext>
                  </a:extLst>
                </a:gridCol>
              </a:tblGrid>
              <a:tr h="1119131">
                <a:tc>
                  <a:txBody>
                    <a:bodyPr/>
                    <a:lstStyle/>
                    <a:p>
                      <a:pPr algn="ctr"/>
                      <a:r>
                        <a:rPr lang="es-GT" sz="3200" noProof="0" dirty="0"/>
                        <a:t>Fortalezas</a:t>
                      </a:r>
                    </a:p>
                  </a:txBody>
                  <a:tcPr>
                    <a:solidFill>
                      <a:srgbClr val="FF0000"/>
                    </a:solidFill>
                  </a:tcPr>
                </a:tc>
                <a:extLst>
                  <a:ext uri="{0D108BD9-81ED-4DB2-BD59-A6C34878D82A}">
                    <a16:rowId xmlns:a16="http://schemas.microsoft.com/office/drawing/2014/main" val="3976655441"/>
                  </a:ext>
                </a:extLst>
              </a:tr>
              <a:tr h="11191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3200" b="1" noProof="0" dirty="0">
                          <a:solidFill>
                            <a:schemeClr val="bg1"/>
                          </a:solidFill>
                        </a:rPr>
                        <a:t>Oportunidades</a:t>
                      </a:r>
                    </a:p>
                    <a:p>
                      <a:pPr algn="ctr"/>
                      <a:endParaRPr lang="es-GT" sz="3200" b="1" noProof="0" dirty="0">
                        <a:solidFill>
                          <a:schemeClr val="bg1"/>
                        </a:solidFill>
                      </a:endParaRPr>
                    </a:p>
                  </a:txBody>
                  <a:tcPr>
                    <a:solidFill>
                      <a:srgbClr val="00953A"/>
                    </a:solidFill>
                  </a:tcPr>
                </a:tc>
                <a:extLst>
                  <a:ext uri="{0D108BD9-81ED-4DB2-BD59-A6C34878D82A}">
                    <a16:rowId xmlns:a16="http://schemas.microsoft.com/office/drawing/2014/main" val="2369389405"/>
                  </a:ext>
                </a:extLst>
              </a:tr>
              <a:tr h="11191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3200" b="1" noProof="0" dirty="0">
                          <a:solidFill>
                            <a:schemeClr val="bg1"/>
                          </a:solidFill>
                        </a:rPr>
                        <a:t>Debilidades</a:t>
                      </a:r>
                    </a:p>
                  </a:txBody>
                  <a:tcPr>
                    <a:solidFill>
                      <a:schemeClr val="accent4"/>
                    </a:solidFill>
                  </a:tcPr>
                </a:tc>
                <a:extLst>
                  <a:ext uri="{0D108BD9-81ED-4DB2-BD59-A6C34878D82A}">
                    <a16:rowId xmlns:a16="http://schemas.microsoft.com/office/drawing/2014/main" val="2883534331"/>
                  </a:ext>
                </a:extLst>
              </a:tr>
              <a:tr h="1119131">
                <a:tc>
                  <a:txBody>
                    <a:bodyPr/>
                    <a:lstStyle/>
                    <a:p>
                      <a:pPr algn="ctr"/>
                      <a:r>
                        <a:rPr lang="es-GT" sz="3200" b="1" noProof="0" dirty="0">
                          <a:solidFill>
                            <a:schemeClr val="bg1"/>
                          </a:solidFill>
                        </a:rPr>
                        <a:t>Amenazas</a:t>
                      </a:r>
                    </a:p>
                  </a:txBody>
                  <a:tcPr>
                    <a:solidFill>
                      <a:srgbClr val="0070C0"/>
                    </a:solidFill>
                  </a:tcPr>
                </a:tc>
                <a:extLst>
                  <a:ext uri="{0D108BD9-81ED-4DB2-BD59-A6C34878D82A}">
                    <a16:rowId xmlns:a16="http://schemas.microsoft.com/office/drawing/2014/main" val="84405572"/>
                  </a:ext>
                </a:extLst>
              </a:tr>
            </a:tbl>
          </a:graphicData>
        </a:graphic>
      </p:graphicFrame>
      <p:sp>
        <p:nvSpPr>
          <p:cNvPr id="9" name="Rectangle 8">
            <a:extLst>
              <a:ext uri="{FF2B5EF4-FFF2-40B4-BE49-F238E27FC236}">
                <a16:creationId xmlns:a16="http://schemas.microsoft.com/office/drawing/2014/main" id="{6C7B8323-B5F1-956F-A55F-A700146A8803}"/>
              </a:ext>
            </a:extLst>
          </p:cNvPr>
          <p:cNvSpPr/>
          <p:nvPr/>
        </p:nvSpPr>
        <p:spPr>
          <a:xfrm>
            <a:off x="7315200" y="2667000"/>
            <a:ext cx="4061402" cy="1127067"/>
          </a:xfrm>
          <a:prstGeom prst="rect">
            <a:avLst/>
          </a:prstGeom>
          <a:noFill/>
          <a:ln w="1270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33255296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3D02A-E345-E33C-1D23-6BADF3E5844C}"/>
              </a:ext>
            </a:extLst>
          </p:cNvPr>
          <p:cNvSpPr>
            <a:spLocks noGrp="1"/>
          </p:cNvSpPr>
          <p:nvPr>
            <p:ph type="title"/>
          </p:nvPr>
        </p:nvSpPr>
        <p:spPr/>
        <p:txBody>
          <a:bodyPr/>
          <a:lstStyle/>
          <a:p>
            <a:r>
              <a:rPr lang="es-ES" dirty="0"/>
              <a:t>Ejemplos de oportunidades</a:t>
            </a:r>
          </a:p>
        </p:txBody>
      </p:sp>
      <p:sp>
        <p:nvSpPr>
          <p:cNvPr id="5" name="Content Placeholder 4">
            <a:extLst>
              <a:ext uri="{FF2B5EF4-FFF2-40B4-BE49-F238E27FC236}">
                <a16:creationId xmlns:a16="http://schemas.microsoft.com/office/drawing/2014/main" id="{55E53E87-1204-42F7-E3AE-769AF207B999}"/>
              </a:ext>
            </a:extLst>
          </p:cNvPr>
          <p:cNvSpPr>
            <a:spLocks noGrp="1"/>
          </p:cNvSpPr>
          <p:nvPr>
            <p:ph sz="half" idx="2"/>
          </p:nvPr>
        </p:nvSpPr>
        <p:spPr/>
        <p:txBody>
          <a:bodyPr anchor="ctr"/>
          <a:lstStyle/>
          <a:p>
            <a:pPr marL="0" indent="0" algn="ctr">
              <a:buNone/>
            </a:pPr>
            <a:r>
              <a:rPr lang="es-ES" sz="2800" dirty="0">
                <a:effectLst/>
                <a:latin typeface="Arial" panose="020B0604020202020204" pitchFamily="34" charset="0"/>
                <a:ea typeface="Times New Roman" panose="02020603050405020304" pitchFamily="18" charset="0"/>
                <a:cs typeface="Arial" panose="020B0604020202020204" pitchFamily="34" charset="0"/>
              </a:rPr>
              <a:t>¿Cuáles son algunos ejemplos de oportunidades dentro de un centro de salud que apoyarían una vigilancia de </a:t>
            </a:r>
            <a:br>
              <a:rPr lang="es-ES" sz="2800" dirty="0">
                <a:effectLst/>
                <a:latin typeface="Arial" panose="020B0604020202020204" pitchFamily="34" charset="0"/>
                <a:ea typeface="Times New Roman" panose="02020603050405020304" pitchFamily="18" charset="0"/>
                <a:cs typeface="Arial" panose="020B0604020202020204" pitchFamily="34" charset="0"/>
              </a:rPr>
            </a:br>
            <a:r>
              <a:rPr lang="es-ES" sz="2800" dirty="0">
                <a:effectLst/>
                <a:latin typeface="Arial" panose="020B0604020202020204" pitchFamily="34" charset="0"/>
                <a:ea typeface="Times New Roman" panose="02020603050405020304" pitchFamily="18" charset="0"/>
                <a:cs typeface="Arial" panose="020B0604020202020204" pitchFamily="34" charset="0"/>
              </a:rPr>
              <a:t>alta calidad?</a:t>
            </a:r>
          </a:p>
        </p:txBody>
      </p:sp>
    </p:spTree>
    <p:extLst>
      <p:ext uri="{BB962C8B-B14F-4D97-AF65-F5344CB8AC3E}">
        <p14:creationId xmlns:p14="http://schemas.microsoft.com/office/powerpoint/2010/main" val="16318187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ES" dirty="0"/>
              <a:t>Proyecto ACD de vigilancia del FETP:</a:t>
            </a:r>
            <a:br>
              <a:rPr lang="es-ES" dirty="0"/>
            </a:br>
            <a:r>
              <a:rPr lang="es-ES" dirty="0"/>
              <a:t>Ejemplos de oportunidades</a:t>
            </a:r>
          </a:p>
        </p:txBody>
      </p:sp>
      <p:sp>
        <p:nvSpPr>
          <p:cNvPr id="4" name="Content Placeholder 3"/>
          <p:cNvSpPr>
            <a:spLocks noGrp="1"/>
          </p:cNvSpPr>
          <p:nvPr>
            <p:ph sz="half" idx="2"/>
          </p:nvPr>
        </p:nvSpPr>
        <p:spPr/>
        <p:txBody>
          <a:bodyPr/>
          <a:lstStyle/>
          <a:p>
            <a:r>
              <a:rPr lang="es-ES" dirty="0"/>
              <a:t>Factores externos como:</a:t>
            </a:r>
          </a:p>
          <a:p>
            <a:pPr lvl="1"/>
            <a:r>
              <a:rPr lang="es-ES" dirty="0"/>
              <a:t>Recursos y/o financiamiento disponible</a:t>
            </a:r>
          </a:p>
          <a:p>
            <a:pPr lvl="1"/>
            <a:r>
              <a:rPr lang="es-ES" dirty="0"/>
              <a:t>Cooperación y entendimiento entre socios</a:t>
            </a:r>
          </a:p>
          <a:p>
            <a:pPr lvl="1"/>
            <a:r>
              <a:rPr lang="es-ES" dirty="0"/>
              <a:t>Expertos disciplinares para apoyar la formación</a:t>
            </a:r>
          </a:p>
          <a:p>
            <a:pPr lvl="1"/>
            <a:endParaRPr lang="es-ES" dirty="0"/>
          </a:p>
          <a:p>
            <a:pPr marL="0" indent="0">
              <a:buNone/>
            </a:pPr>
            <a:endParaRPr lang="es-ES" dirty="0"/>
          </a:p>
        </p:txBody>
      </p:sp>
    </p:spTree>
    <p:extLst>
      <p:ext uri="{BB962C8B-B14F-4D97-AF65-F5344CB8AC3E}">
        <p14:creationId xmlns:p14="http://schemas.microsoft.com/office/powerpoint/2010/main" val="37406254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838200" y="1478857"/>
            <a:ext cx="5257800" cy="4639309"/>
          </a:xfrm>
          <a:prstGeom prst="rect">
            <a:avLst/>
          </a:prstGeom>
        </p:spPr>
        <p:txBody>
          <a:bodyPr>
            <a:normAutofit/>
          </a:bodyPr>
          <a:lstStyle/>
          <a:p>
            <a:pPr marL="0" indent="0">
              <a:buNone/>
            </a:pPr>
            <a:r>
              <a:rPr lang="es-ES" dirty="0"/>
              <a:t>Iniciativas negativas o atributos que dificultan el desempeño</a:t>
            </a:r>
          </a:p>
          <a:p>
            <a:pPr lvl="1"/>
            <a:r>
              <a:rPr lang="es-ES" altLang="en-US" dirty="0"/>
              <a:t>Debilita el desempeño</a:t>
            </a:r>
          </a:p>
          <a:p>
            <a:pPr lvl="1"/>
            <a:r>
              <a:rPr lang="es-ES" altLang="en-US" dirty="0"/>
              <a:t>Pone en peligro la consecución de objetivos y metas</a:t>
            </a:r>
          </a:p>
          <a:p>
            <a:pPr lvl="1"/>
            <a:r>
              <a:rPr lang="es-ES" altLang="en-US" dirty="0"/>
              <a:t>Interna, es decir, dentro del control de la organización</a:t>
            </a:r>
          </a:p>
          <a:p>
            <a:pPr lvl="1"/>
            <a:endParaRPr lang="es-ES" altLang="en-US" dirty="0"/>
          </a:p>
          <a:p>
            <a:pPr lvl="1"/>
            <a:endParaRPr lang="es-ES" altLang="en-US" sz="2800" dirty="0"/>
          </a:p>
          <a:p>
            <a:endParaRPr lang="es-ES" dirty="0"/>
          </a:p>
        </p:txBody>
      </p:sp>
      <p:sp>
        <p:nvSpPr>
          <p:cNvPr id="3" name="Title 2"/>
          <p:cNvSpPr>
            <a:spLocks noGrp="1"/>
          </p:cNvSpPr>
          <p:nvPr>
            <p:ph type="title"/>
          </p:nvPr>
        </p:nvSpPr>
        <p:spPr/>
        <p:txBody>
          <a:bodyPr>
            <a:normAutofit/>
          </a:bodyPr>
          <a:lstStyle/>
          <a:p>
            <a:r>
              <a:rPr lang="es-ES" dirty="0"/>
              <a:t>Debilidades</a:t>
            </a:r>
          </a:p>
        </p:txBody>
      </p:sp>
      <p:graphicFrame>
        <p:nvGraphicFramePr>
          <p:cNvPr id="2" name="Tabla 1">
            <a:extLst>
              <a:ext uri="{FF2B5EF4-FFF2-40B4-BE49-F238E27FC236}">
                <a16:creationId xmlns:a16="http://schemas.microsoft.com/office/drawing/2014/main" id="{D0F88FFB-DA98-5239-7CDF-B87BE8ECEA3A}"/>
              </a:ext>
            </a:extLst>
          </p:cNvPr>
          <p:cNvGraphicFramePr>
            <a:graphicFrameLocks noGrp="1"/>
          </p:cNvGraphicFramePr>
          <p:nvPr>
            <p:extLst>
              <p:ext uri="{D42A27DB-BD31-4B8C-83A1-F6EECF244321}">
                <p14:modId xmlns:p14="http://schemas.microsoft.com/office/powerpoint/2010/main" val="1456472562"/>
              </p:ext>
            </p:extLst>
          </p:nvPr>
        </p:nvGraphicFramePr>
        <p:xfrm>
          <a:off x="7239000" y="1447800"/>
          <a:ext cx="3930623" cy="4476524"/>
        </p:xfrm>
        <a:graphic>
          <a:graphicData uri="http://schemas.openxmlformats.org/drawingml/2006/table">
            <a:tbl>
              <a:tblPr firstRow="1" bandRow="1">
                <a:tableStyleId>{5C22544A-7EE6-4342-B048-85BDC9FD1C3A}</a:tableStyleId>
              </a:tblPr>
              <a:tblGrid>
                <a:gridCol w="3930623">
                  <a:extLst>
                    <a:ext uri="{9D8B030D-6E8A-4147-A177-3AD203B41FA5}">
                      <a16:colId xmlns:a16="http://schemas.microsoft.com/office/drawing/2014/main" val="94507899"/>
                    </a:ext>
                  </a:extLst>
                </a:gridCol>
              </a:tblGrid>
              <a:tr h="1119131">
                <a:tc>
                  <a:txBody>
                    <a:bodyPr/>
                    <a:lstStyle/>
                    <a:p>
                      <a:pPr algn="ctr"/>
                      <a:r>
                        <a:rPr lang="es-GT" sz="3200" noProof="0" dirty="0"/>
                        <a:t>Fortalezas</a:t>
                      </a:r>
                    </a:p>
                  </a:txBody>
                  <a:tcPr>
                    <a:solidFill>
                      <a:srgbClr val="FF0000"/>
                    </a:solidFill>
                  </a:tcPr>
                </a:tc>
                <a:extLst>
                  <a:ext uri="{0D108BD9-81ED-4DB2-BD59-A6C34878D82A}">
                    <a16:rowId xmlns:a16="http://schemas.microsoft.com/office/drawing/2014/main" val="3976655441"/>
                  </a:ext>
                </a:extLst>
              </a:tr>
              <a:tr h="11191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3200" b="1" noProof="0" dirty="0">
                          <a:solidFill>
                            <a:schemeClr val="bg1"/>
                          </a:solidFill>
                        </a:rPr>
                        <a:t>Oportunidades</a:t>
                      </a:r>
                    </a:p>
                    <a:p>
                      <a:pPr algn="ctr"/>
                      <a:endParaRPr lang="es-GT" sz="3200" b="1" noProof="0" dirty="0">
                        <a:solidFill>
                          <a:schemeClr val="bg1"/>
                        </a:solidFill>
                      </a:endParaRPr>
                    </a:p>
                  </a:txBody>
                  <a:tcPr>
                    <a:solidFill>
                      <a:srgbClr val="00953A"/>
                    </a:solidFill>
                  </a:tcPr>
                </a:tc>
                <a:extLst>
                  <a:ext uri="{0D108BD9-81ED-4DB2-BD59-A6C34878D82A}">
                    <a16:rowId xmlns:a16="http://schemas.microsoft.com/office/drawing/2014/main" val="2369389405"/>
                  </a:ext>
                </a:extLst>
              </a:tr>
              <a:tr h="11191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3200" b="1" noProof="0" dirty="0">
                          <a:solidFill>
                            <a:schemeClr val="bg1"/>
                          </a:solidFill>
                        </a:rPr>
                        <a:t>Debilidades</a:t>
                      </a:r>
                    </a:p>
                  </a:txBody>
                  <a:tcPr>
                    <a:solidFill>
                      <a:schemeClr val="accent4"/>
                    </a:solidFill>
                  </a:tcPr>
                </a:tc>
                <a:extLst>
                  <a:ext uri="{0D108BD9-81ED-4DB2-BD59-A6C34878D82A}">
                    <a16:rowId xmlns:a16="http://schemas.microsoft.com/office/drawing/2014/main" val="2883534331"/>
                  </a:ext>
                </a:extLst>
              </a:tr>
              <a:tr h="1119131">
                <a:tc>
                  <a:txBody>
                    <a:bodyPr/>
                    <a:lstStyle/>
                    <a:p>
                      <a:pPr algn="ctr"/>
                      <a:r>
                        <a:rPr lang="es-GT" sz="3200" b="1" noProof="0" dirty="0">
                          <a:solidFill>
                            <a:schemeClr val="bg1"/>
                          </a:solidFill>
                        </a:rPr>
                        <a:t>Amenazas</a:t>
                      </a:r>
                    </a:p>
                  </a:txBody>
                  <a:tcPr>
                    <a:solidFill>
                      <a:srgbClr val="0070C0"/>
                    </a:solidFill>
                  </a:tcPr>
                </a:tc>
                <a:extLst>
                  <a:ext uri="{0D108BD9-81ED-4DB2-BD59-A6C34878D82A}">
                    <a16:rowId xmlns:a16="http://schemas.microsoft.com/office/drawing/2014/main" val="84405572"/>
                  </a:ext>
                </a:extLst>
              </a:tr>
            </a:tbl>
          </a:graphicData>
        </a:graphic>
      </p:graphicFrame>
      <p:sp>
        <p:nvSpPr>
          <p:cNvPr id="8" name="Rectangle 7">
            <a:extLst>
              <a:ext uri="{FF2B5EF4-FFF2-40B4-BE49-F238E27FC236}">
                <a16:creationId xmlns:a16="http://schemas.microsoft.com/office/drawing/2014/main" id="{AB50BD24-3824-6649-8216-2D82686C0427}"/>
              </a:ext>
            </a:extLst>
          </p:cNvPr>
          <p:cNvSpPr/>
          <p:nvPr/>
        </p:nvSpPr>
        <p:spPr>
          <a:xfrm>
            <a:off x="7162800" y="3657600"/>
            <a:ext cx="4061402" cy="1127067"/>
          </a:xfrm>
          <a:prstGeom prst="rect">
            <a:avLst/>
          </a:prstGeom>
          <a:noFill/>
          <a:ln w="1270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22553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3D02A-E345-E33C-1D23-6BADF3E5844C}"/>
              </a:ext>
            </a:extLst>
          </p:cNvPr>
          <p:cNvSpPr>
            <a:spLocks noGrp="1"/>
          </p:cNvSpPr>
          <p:nvPr>
            <p:ph type="title"/>
          </p:nvPr>
        </p:nvSpPr>
        <p:spPr/>
        <p:txBody>
          <a:bodyPr/>
          <a:lstStyle/>
          <a:p>
            <a:r>
              <a:rPr lang="es-ES" dirty="0"/>
              <a:t>Ejemplos de debilidades</a:t>
            </a:r>
          </a:p>
        </p:txBody>
      </p:sp>
      <p:sp>
        <p:nvSpPr>
          <p:cNvPr id="5" name="Content Placeholder 4">
            <a:extLst>
              <a:ext uri="{FF2B5EF4-FFF2-40B4-BE49-F238E27FC236}">
                <a16:creationId xmlns:a16="http://schemas.microsoft.com/office/drawing/2014/main" id="{D0FC0C92-8B71-4F23-6DE9-AB92323E467C}"/>
              </a:ext>
            </a:extLst>
          </p:cNvPr>
          <p:cNvSpPr>
            <a:spLocks noGrp="1"/>
          </p:cNvSpPr>
          <p:nvPr>
            <p:ph sz="half" idx="2"/>
          </p:nvPr>
        </p:nvSpPr>
        <p:spPr/>
        <p:txBody>
          <a:bodyPr anchor="ctr"/>
          <a:lstStyle/>
          <a:p>
            <a:pPr marL="0" indent="0" algn="ctr">
              <a:buNone/>
            </a:pPr>
            <a:r>
              <a:rPr lang="es-ES" sz="2800" dirty="0">
                <a:effectLst/>
                <a:latin typeface="Arial" panose="020B0604020202020204" pitchFamily="34" charset="0"/>
                <a:ea typeface="Times New Roman" panose="02020603050405020304" pitchFamily="18" charset="0"/>
                <a:cs typeface="Arial" panose="020B0604020202020204" pitchFamily="34" charset="0"/>
              </a:rPr>
              <a:t>¿Cuáles son algunos ejemplos de debilidades dentro de un centro de atención sanitaria que apoyarían una vigilancia de </a:t>
            </a:r>
            <a:br>
              <a:rPr lang="es-ES" sz="2800" dirty="0">
                <a:effectLst/>
                <a:latin typeface="Arial" panose="020B0604020202020204" pitchFamily="34" charset="0"/>
                <a:ea typeface="Times New Roman" panose="02020603050405020304" pitchFamily="18" charset="0"/>
                <a:cs typeface="Arial" panose="020B0604020202020204" pitchFamily="34" charset="0"/>
              </a:rPr>
            </a:br>
            <a:r>
              <a:rPr lang="es-ES" sz="2800" dirty="0">
                <a:effectLst/>
                <a:latin typeface="Arial" panose="020B0604020202020204" pitchFamily="34" charset="0"/>
                <a:ea typeface="Times New Roman" panose="02020603050405020304" pitchFamily="18" charset="0"/>
                <a:cs typeface="Arial" panose="020B0604020202020204" pitchFamily="34" charset="0"/>
              </a:rPr>
              <a:t>alta calidad?</a:t>
            </a:r>
          </a:p>
        </p:txBody>
      </p:sp>
    </p:spTree>
    <p:extLst>
      <p:ext uri="{BB962C8B-B14F-4D97-AF65-F5344CB8AC3E}">
        <p14:creationId xmlns:p14="http://schemas.microsoft.com/office/powerpoint/2010/main" val="2323047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ES" dirty="0"/>
              <a:t>Proyecto ACD de vigilancia del FETP: </a:t>
            </a:r>
            <a:br>
              <a:rPr lang="es-ES" dirty="0"/>
            </a:br>
            <a:r>
              <a:rPr lang="es-ES" dirty="0"/>
              <a:t>Ejemplos de debilidades</a:t>
            </a:r>
          </a:p>
        </p:txBody>
      </p:sp>
      <p:sp>
        <p:nvSpPr>
          <p:cNvPr id="4" name="Content Placeholder 3"/>
          <p:cNvSpPr>
            <a:spLocks noGrp="1"/>
          </p:cNvSpPr>
          <p:nvPr>
            <p:ph sz="half" idx="2"/>
          </p:nvPr>
        </p:nvSpPr>
        <p:spPr>
          <a:xfrm>
            <a:off x="838200" y="1478857"/>
            <a:ext cx="11049000" cy="4639309"/>
          </a:xfrm>
        </p:spPr>
        <p:txBody>
          <a:bodyPr/>
          <a:lstStyle/>
          <a:p>
            <a:r>
              <a:rPr lang="es-ES" dirty="0"/>
              <a:t>Factores internos:</a:t>
            </a:r>
          </a:p>
          <a:p>
            <a:pPr lvl="1"/>
            <a:r>
              <a:rPr lang="es-ES" dirty="0"/>
              <a:t>Desinformación sobre la necesidad de notificar enfermedades y </a:t>
            </a:r>
            <a:br>
              <a:rPr lang="es-ES" dirty="0"/>
            </a:br>
            <a:r>
              <a:rPr lang="es-ES" dirty="0"/>
              <a:t>su importancia</a:t>
            </a:r>
          </a:p>
          <a:p>
            <a:pPr lvl="1"/>
            <a:r>
              <a:rPr lang="es-ES" dirty="0"/>
              <a:t>Falta de liderazgo</a:t>
            </a:r>
          </a:p>
          <a:p>
            <a:pPr lvl="1"/>
            <a:r>
              <a:rPr lang="es-ES" dirty="0"/>
              <a:t>Falta de personal bien capacitado</a:t>
            </a:r>
          </a:p>
          <a:p>
            <a:r>
              <a:rPr lang="es-ES" dirty="0"/>
              <a:t>Resuma las debilidades de todos los centros visitados</a:t>
            </a:r>
          </a:p>
          <a:p>
            <a:r>
              <a:rPr lang="es-ES" dirty="0"/>
              <a:t>Mencione un centro en específico si fue motivo </a:t>
            </a:r>
            <a:br>
              <a:rPr lang="es-ES" dirty="0"/>
            </a:br>
            <a:r>
              <a:rPr lang="es-ES" dirty="0"/>
              <a:t>de preocupación</a:t>
            </a:r>
          </a:p>
        </p:txBody>
      </p:sp>
    </p:spTree>
    <p:extLst>
      <p:ext uri="{BB962C8B-B14F-4D97-AF65-F5344CB8AC3E}">
        <p14:creationId xmlns:p14="http://schemas.microsoft.com/office/powerpoint/2010/main" val="2188326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s-ES" dirty="0"/>
              <a:t>Amenazas</a:t>
            </a:r>
          </a:p>
        </p:txBody>
      </p:sp>
      <p:sp>
        <p:nvSpPr>
          <p:cNvPr id="14" name="Content Placeholder 3">
            <a:extLst>
              <a:ext uri="{FF2B5EF4-FFF2-40B4-BE49-F238E27FC236}">
                <a16:creationId xmlns:a16="http://schemas.microsoft.com/office/drawing/2014/main" id="{1B09BB41-25EA-2954-40B7-352C6FE415BC}"/>
              </a:ext>
            </a:extLst>
          </p:cNvPr>
          <p:cNvSpPr txBox="1">
            <a:spLocks/>
          </p:cNvSpPr>
          <p:nvPr/>
        </p:nvSpPr>
        <p:spPr>
          <a:xfrm>
            <a:off x="5867400" y="1651461"/>
            <a:ext cx="5486400" cy="446670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500"/>
              </a:spcBef>
              <a:spcAft>
                <a:spcPts val="500"/>
              </a:spcAft>
              <a:buClrTx/>
              <a:buSzTx/>
              <a:buNone/>
              <a:tabLst/>
              <a:defRPr/>
            </a:pPr>
            <a:r>
              <a:rPr kumimoji="0" lang="es-ES" altLang="en-US" sz="2800" b="0" i="0" u="none" strike="noStrike" kern="1200" cap="none" spc="0" normalizeH="0" baseline="0" dirty="0">
                <a:ln>
                  <a:noFill/>
                </a:ln>
                <a:solidFill>
                  <a:prstClr val="black"/>
                </a:solidFill>
                <a:effectLst/>
                <a:uLnTx/>
                <a:uFillTx/>
                <a:latin typeface="Arial"/>
                <a:ea typeface="+mn-ea"/>
                <a:cs typeface="+mn-cs"/>
              </a:rPr>
              <a:t>Factores que podrían interferir en la consecución de los objetivos y metas</a:t>
            </a:r>
          </a:p>
          <a:p>
            <a:pPr marL="685800" marR="0" lvl="1" indent="-228600" algn="l" defTabSz="914400" rtl="0" eaLnBrk="1" fontAlgn="auto" latinLnBrk="0" hangingPunct="1">
              <a:lnSpc>
                <a:spcPct val="100000"/>
              </a:lnSpc>
              <a:spcAft>
                <a:spcPts val="500"/>
              </a:spcAft>
              <a:buClr>
                <a:srgbClr val="109648"/>
              </a:buClr>
              <a:buSzTx/>
              <a:buFont typeface="Wingdings" panose="05000000000000000000" pitchFamily="2" charset="2"/>
              <a:buChar char="§"/>
              <a:tabLst/>
              <a:defRPr/>
            </a:pPr>
            <a:r>
              <a:rPr kumimoji="0" lang="es-ES" sz="2400" b="0" i="0" u="none" strike="noStrike" kern="1200" cap="none" spc="0" normalizeH="0" baseline="0" dirty="0">
                <a:ln>
                  <a:noFill/>
                </a:ln>
                <a:solidFill>
                  <a:prstClr val="black"/>
                </a:solidFill>
                <a:effectLst/>
                <a:uLnTx/>
                <a:uFillTx/>
                <a:latin typeface="Arial"/>
                <a:ea typeface="+mn-ea"/>
                <a:cs typeface="+mn-cs"/>
              </a:rPr>
              <a:t>Factores negativos</a:t>
            </a:r>
          </a:p>
          <a:p>
            <a:pPr marL="685800" marR="0" lvl="1" indent="-228600" algn="l" defTabSz="914400" rtl="0" eaLnBrk="1" fontAlgn="auto" latinLnBrk="0" hangingPunct="1">
              <a:lnSpc>
                <a:spcPct val="100000"/>
              </a:lnSpc>
              <a:spcAft>
                <a:spcPts val="500"/>
              </a:spcAft>
              <a:buClr>
                <a:srgbClr val="109648"/>
              </a:buClr>
              <a:buSzTx/>
              <a:buFont typeface="Wingdings" panose="05000000000000000000" pitchFamily="2" charset="2"/>
              <a:buChar char="§"/>
              <a:tabLst/>
              <a:defRPr/>
            </a:pPr>
            <a:r>
              <a:rPr kumimoji="0" lang="es-ES" sz="2400" b="0" i="0" u="none" strike="noStrike" kern="1200" cap="none" spc="0" normalizeH="0" baseline="0" dirty="0">
                <a:ln>
                  <a:noFill/>
                </a:ln>
                <a:solidFill>
                  <a:prstClr val="black"/>
                </a:solidFill>
                <a:effectLst/>
                <a:uLnTx/>
                <a:uFillTx/>
                <a:latin typeface="Arial"/>
                <a:ea typeface="+mn-ea"/>
                <a:cs typeface="+mn-cs"/>
              </a:rPr>
              <a:t>Más allá del control de la organización o de la actividad</a:t>
            </a:r>
          </a:p>
          <a:p>
            <a:pPr>
              <a:lnSpc>
                <a:spcPct val="100000"/>
              </a:lnSpc>
              <a:spcBef>
                <a:spcPts val="500"/>
              </a:spcBef>
              <a:spcAft>
                <a:spcPts val="500"/>
              </a:spcAft>
            </a:pPr>
            <a:endParaRPr lang="es-ES" dirty="0"/>
          </a:p>
        </p:txBody>
      </p:sp>
      <p:graphicFrame>
        <p:nvGraphicFramePr>
          <p:cNvPr id="4" name="Table 3">
            <a:extLst>
              <a:ext uri="{FF2B5EF4-FFF2-40B4-BE49-F238E27FC236}">
                <a16:creationId xmlns:a16="http://schemas.microsoft.com/office/drawing/2014/main" id="{11A63101-1291-F412-9531-7619E5D4C4DA}"/>
              </a:ext>
            </a:extLst>
          </p:cNvPr>
          <p:cNvGraphicFramePr>
            <a:graphicFrameLocks noGrp="1"/>
          </p:cNvGraphicFramePr>
          <p:nvPr>
            <p:extLst>
              <p:ext uri="{D42A27DB-BD31-4B8C-83A1-F6EECF244321}">
                <p14:modId xmlns:p14="http://schemas.microsoft.com/office/powerpoint/2010/main" val="926450885"/>
              </p:ext>
            </p:extLst>
          </p:nvPr>
        </p:nvGraphicFramePr>
        <p:xfrm>
          <a:off x="1083971" y="1642055"/>
          <a:ext cx="4015141" cy="4476524"/>
        </p:xfrm>
        <a:graphic>
          <a:graphicData uri="http://schemas.openxmlformats.org/drawingml/2006/table">
            <a:tbl>
              <a:tblPr firstRow="1" bandRow="1">
                <a:tableStyleId>{5C22544A-7EE6-4342-B048-85BDC9FD1C3A}</a:tableStyleId>
              </a:tblPr>
              <a:tblGrid>
                <a:gridCol w="4015141">
                  <a:extLst>
                    <a:ext uri="{9D8B030D-6E8A-4147-A177-3AD203B41FA5}">
                      <a16:colId xmlns:a16="http://schemas.microsoft.com/office/drawing/2014/main" val="166796799"/>
                    </a:ext>
                  </a:extLst>
                </a:gridCol>
              </a:tblGrid>
              <a:tr h="1119131">
                <a:tc>
                  <a:txBody>
                    <a:bodyPr/>
                    <a:lstStyle/>
                    <a:p>
                      <a:pPr algn="ctr"/>
                      <a:r>
                        <a:rPr lang="en-US" sz="3200" dirty="0" err="1"/>
                        <a:t>Fortalezas</a:t>
                      </a:r>
                      <a:endParaRPr lang="en-US" sz="3200" dirty="0"/>
                    </a:p>
                  </a:txBody>
                  <a:tcPr>
                    <a:solidFill>
                      <a:srgbClr val="FF0000"/>
                    </a:solidFill>
                  </a:tcPr>
                </a:tc>
                <a:extLst>
                  <a:ext uri="{0D108BD9-81ED-4DB2-BD59-A6C34878D82A}">
                    <a16:rowId xmlns:a16="http://schemas.microsoft.com/office/drawing/2014/main" val="4260663195"/>
                  </a:ext>
                </a:extLst>
              </a:tr>
              <a:tr h="1119131">
                <a:tc>
                  <a:txBody>
                    <a:bodyPr/>
                    <a:lstStyle/>
                    <a:p>
                      <a:pPr algn="ctr"/>
                      <a:r>
                        <a:rPr lang="en-US" sz="3200" b="1" dirty="0" err="1">
                          <a:solidFill>
                            <a:schemeClr val="bg1"/>
                          </a:solidFill>
                        </a:rPr>
                        <a:t>Debilidades</a:t>
                      </a:r>
                      <a:endParaRPr lang="en-US" sz="3200" b="1" dirty="0">
                        <a:solidFill>
                          <a:schemeClr val="bg1"/>
                        </a:solidFill>
                      </a:endParaRPr>
                    </a:p>
                  </a:txBody>
                  <a:tcPr>
                    <a:solidFill>
                      <a:srgbClr val="FFC000"/>
                    </a:solidFill>
                  </a:tcPr>
                </a:tc>
                <a:extLst>
                  <a:ext uri="{0D108BD9-81ED-4DB2-BD59-A6C34878D82A}">
                    <a16:rowId xmlns:a16="http://schemas.microsoft.com/office/drawing/2014/main" val="2330825935"/>
                  </a:ext>
                </a:extLst>
              </a:tr>
              <a:tr h="1119131">
                <a:tc>
                  <a:txBody>
                    <a:bodyPr/>
                    <a:lstStyle/>
                    <a:p>
                      <a:pPr algn="ctr"/>
                      <a:r>
                        <a:rPr lang="en-US" sz="3200" b="1" dirty="0">
                          <a:solidFill>
                            <a:schemeClr val="bg1"/>
                          </a:solidFill>
                        </a:rPr>
                        <a:t>Oportunidades</a:t>
                      </a:r>
                    </a:p>
                  </a:txBody>
                  <a:tcPr>
                    <a:solidFill>
                      <a:srgbClr val="00B050"/>
                    </a:solidFill>
                  </a:tcPr>
                </a:tc>
                <a:extLst>
                  <a:ext uri="{0D108BD9-81ED-4DB2-BD59-A6C34878D82A}">
                    <a16:rowId xmlns:a16="http://schemas.microsoft.com/office/drawing/2014/main" val="3172818900"/>
                  </a:ext>
                </a:extLst>
              </a:tr>
              <a:tr h="1119131">
                <a:tc>
                  <a:txBody>
                    <a:bodyPr/>
                    <a:lstStyle/>
                    <a:p>
                      <a:pPr algn="ctr"/>
                      <a:r>
                        <a:rPr lang="en-US" sz="3200" b="1" dirty="0">
                          <a:solidFill>
                            <a:schemeClr val="bg1"/>
                          </a:solidFill>
                        </a:rPr>
                        <a:t>Amenazas</a:t>
                      </a:r>
                    </a:p>
                  </a:txBody>
                  <a:tcPr>
                    <a:solidFill>
                      <a:srgbClr val="0070C0"/>
                    </a:solidFill>
                  </a:tcPr>
                </a:tc>
                <a:extLst>
                  <a:ext uri="{0D108BD9-81ED-4DB2-BD59-A6C34878D82A}">
                    <a16:rowId xmlns:a16="http://schemas.microsoft.com/office/drawing/2014/main" val="3302096560"/>
                  </a:ext>
                </a:extLst>
              </a:tr>
            </a:tbl>
          </a:graphicData>
        </a:graphic>
      </p:graphicFrame>
      <p:sp>
        <p:nvSpPr>
          <p:cNvPr id="5" name="Rectangle 4">
            <a:extLst>
              <a:ext uri="{FF2B5EF4-FFF2-40B4-BE49-F238E27FC236}">
                <a16:creationId xmlns:a16="http://schemas.microsoft.com/office/drawing/2014/main" id="{3C7F91F7-5237-99EF-E31A-0C4B0533DEFB}"/>
              </a:ext>
            </a:extLst>
          </p:cNvPr>
          <p:cNvSpPr/>
          <p:nvPr/>
        </p:nvSpPr>
        <p:spPr>
          <a:xfrm>
            <a:off x="1088265" y="4991471"/>
            <a:ext cx="4061402" cy="1127067"/>
          </a:xfrm>
          <a:prstGeom prst="rect">
            <a:avLst/>
          </a:prstGeom>
          <a:noFill/>
          <a:ln w="1270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0527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3D02A-E345-E33C-1D23-6BADF3E5844C}"/>
              </a:ext>
            </a:extLst>
          </p:cNvPr>
          <p:cNvSpPr>
            <a:spLocks noGrp="1"/>
          </p:cNvSpPr>
          <p:nvPr>
            <p:ph type="title"/>
          </p:nvPr>
        </p:nvSpPr>
        <p:spPr/>
        <p:txBody>
          <a:bodyPr/>
          <a:lstStyle/>
          <a:p>
            <a:r>
              <a:rPr lang="es-ES" dirty="0"/>
              <a:t>Ejemplos de amenazas</a:t>
            </a:r>
          </a:p>
        </p:txBody>
      </p:sp>
      <p:sp>
        <p:nvSpPr>
          <p:cNvPr id="5" name="Content Placeholder 4">
            <a:extLst>
              <a:ext uri="{FF2B5EF4-FFF2-40B4-BE49-F238E27FC236}">
                <a16:creationId xmlns:a16="http://schemas.microsoft.com/office/drawing/2014/main" id="{EA3A409F-0BA0-5083-4183-875F1F413DE6}"/>
              </a:ext>
            </a:extLst>
          </p:cNvPr>
          <p:cNvSpPr>
            <a:spLocks noGrp="1"/>
          </p:cNvSpPr>
          <p:nvPr>
            <p:ph sz="half" idx="2"/>
          </p:nvPr>
        </p:nvSpPr>
        <p:spPr/>
        <p:txBody>
          <a:bodyPr anchor="ctr"/>
          <a:lstStyle/>
          <a:p>
            <a:pPr marL="0" indent="0" algn="ctr">
              <a:buNone/>
            </a:pPr>
            <a:r>
              <a:rPr lang="es-ES" sz="2800" dirty="0">
                <a:effectLst/>
                <a:latin typeface="Arial" panose="020B0604020202020204" pitchFamily="34" charset="0"/>
                <a:ea typeface="Times New Roman" panose="02020603050405020304" pitchFamily="18" charset="0"/>
                <a:cs typeface="Arial" panose="020B0604020202020204" pitchFamily="34" charset="0"/>
              </a:rPr>
              <a:t>¿Cuáles son algunos ejemplos de amenazas dentro de un centro de atención sanitaria que apoyarían una vigilancia de </a:t>
            </a:r>
            <a:br>
              <a:rPr lang="es-ES" sz="2800" dirty="0">
                <a:effectLst/>
                <a:latin typeface="Arial" panose="020B0604020202020204" pitchFamily="34" charset="0"/>
                <a:ea typeface="Times New Roman" panose="02020603050405020304" pitchFamily="18" charset="0"/>
                <a:cs typeface="Arial" panose="020B0604020202020204" pitchFamily="34" charset="0"/>
              </a:rPr>
            </a:br>
            <a:r>
              <a:rPr lang="es-ES" sz="2800" dirty="0">
                <a:effectLst/>
                <a:latin typeface="Arial" panose="020B0604020202020204" pitchFamily="34" charset="0"/>
                <a:ea typeface="Times New Roman" panose="02020603050405020304" pitchFamily="18" charset="0"/>
                <a:cs typeface="Arial" panose="020B0604020202020204" pitchFamily="34" charset="0"/>
              </a:rPr>
              <a:t>alta calidad?</a:t>
            </a:r>
          </a:p>
        </p:txBody>
      </p:sp>
    </p:spTree>
    <p:extLst>
      <p:ext uri="{BB962C8B-B14F-4D97-AF65-F5344CB8AC3E}">
        <p14:creationId xmlns:p14="http://schemas.microsoft.com/office/powerpoint/2010/main" val="10097900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49364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ES" dirty="0"/>
              <a:t>Proyecto ACD de vigilancia del FETP:</a:t>
            </a:r>
            <a:br>
              <a:rPr lang="es-ES" dirty="0"/>
            </a:br>
            <a:r>
              <a:rPr lang="es-ES" dirty="0"/>
              <a:t>Ejemplos de amenazas</a:t>
            </a:r>
          </a:p>
        </p:txBody>
      </p:sp>
      <p:sp>
        <p:nvSpPr>
          <p:cNvPr id="4" name="Content Placeholder 3"/>
          <p:cNvSpPr>
            <a:spLocks noGrp="1"/>
          </p:cNvSpPr>
          <p:nvPr>
            <p:ph sz="half" idx="2"/>
          </p:nvPr>
        </p:nvSpPr>
        <p:spPr/>
        <p:txBody>
          <a:bodyPr/>
          <a:lstStyle/>
          <a:p>
            <a:r>
              <a:rPr lang="es-ES" dirty="0"/>
              <a:t>Factores externos como:</a:t>
            </a:r>
          </a:p>
          <a:p>
            <a:pPr lvl="1"/>
            <a:r>
              <a:rPr lang="es-ES" dirty="0"/>
              <a:t>Recortes inesperados en el presupuesto sanitario</a:t>
            </a:r>
          </a:p>
          <a:p>
            <a:pPr lvl="1"/>
            <a:r>
              <a:rPr lang="es-ES" dirty="0"/>
              <a:t>Cambio en el apoyo y/o las prioridades de los socios</a:t>
            </a:r>
          </a:p>
          <a:p>
            <a:pPr lvl="1"/>
            <a:r>
              <a:rPr lang="es-ES" dirty="0"/>
              <a:t>Mala conexión a Internet o electricidad irregular</a:t>
            </a:r>
          </a:p>
          <a:p>
            <a:endParaRPr lang="es-ES" dirty="0"/>
          </a:p>
        </p:txBody>
      </p:sp>
    </p:spTree>
    <p:extLst>
      <p:ext uri="{BB962C8B-B14F-4D97-AF65-F5344CB8AC3E}">
        <p14:creationId xmlns:p14="http://schemas.microsoft.com/office/powerpoint/2010/main" val="2174194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ES" dirty="0"/>
              <a:t>Análisis FODA Tabla de 2 por 2</a:t>
            </a:r>
          </a:p>
        </p:txBody>
      </p:sp>
      <p:graphicFrame>
        <p:nvGraphicFramePr>
          <p:cNvPr id="6" name="Table 5"/>
          <p:cNvGraphicFramePr>
            <a:graphicFrameLocks noGrp="1"/>
          </p:cNvGraphicFramePr>
          <p:nvPr>
            <p:extLst>
              <p:ext uri="{D42A27DB-BD31-4B8C-83A1-F6EECF244321}">
                <p14:modId xmlns:p14="http://schemas.microsoft.com/office/powerpoint/2010/main" val="1854394058"/>
              </p:ext>
            </p:extLst>
          </p:nvPr>
        </p:nvGraphicFramePr>
        <p:xfrm>
          <a:off x="3792290" y="2306782"/>
          <a:ext cx="5852160" cy="3713018"/>
        </p:xfrm>
        <a:graphic>
          <a:graphicData uri="http://schemas.openxmlformats.org/drawingml/2006/table">
            <a:tbl>
              <a:tblPr firstRow="1" firstCol="1" bandRow="1"/>
              <a:tblGrid>
                <a:gridCol w="2890825">
                  <a:extLst>
                    <a:ext uri="{9D8B030D-6E8A-4147-A177-3AD203B41FA5}">
                      <a16:colId xmlns:a16="http://schemas.microsoft.com/office/drawing/2014/main" val="3976295595"/>
                    </a:ext>
                  </a:extLst>
                </a:gridCol>
                <a:gridCol w="2961335">
                  <a:extLst>
                    <a:ext uri="{9D8B030D-6E8A-4147-A177-3AD203B41FA5}">
                      <a16:colId xmlns:a16="http://schemas.microsoft.com/office/drawing/2014/main" val="2528558495"/>
                    </a:ext>
                  </a:extLst>
                </a:gridCol>
              </a:tblGrid>
              <a:tr h="1828800">
                <a:tc>
                  <a:txBody>
                    <a:bodyPr/>
                    <a:lstStyle/>
                    <a:p>
                      <a:pPr marL="0" marR="0" algn="ctr">
                        <a:lnSpc>
                          <a:spcPct val="115000"/>
                        </a:lnSpc>
                        <a:spcBef>
                          <a:spcPts val="0"/>
                        </a:spcBef>
                        <a:spcAft>
                          <a:spcPts val="0"/>
                        </a:spcAft>
                      </a:pP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5991873"/>
                  </a:ext>
                </a:extLst>
              </a:tr>
              <a:tr h="1884218">
                <a:tc>
                  <a:txBody>
                    <a:bodyPr/>
                    <a:lstStyle/>
                    <a:p>
                      <a:pPr marL="0" marR="0" algn="ctr">
                        <a:lnSpc>
                          <a:spcPct val="115000"/>
                        </a:lnSpc>
                        <a:spcBef>
                          <a:spcPts val="0"/>
                        </a:spcBef>
                        <a:spcAft>
                          <a:spcPts val="0"/>
                        </a:spcAft>
                      </a:pP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1054023"/>
                  </a:ext>
                </a:extLst>
              </a:tr>
            </a:tbl>
          </a:graphicData>
        </a:graphic>
      </p:graphicFrame>
      <p:sp>
        <p:nvSpPr>
          <p:cNvPr id="7" name="Rectangle 6"/>
          <p:cNvSpPr/>
          <p:nvPr/>
        </p:nvSpPr>
        <p:spPr>
          <a:xfrm>
            <a:off x="4648200" y="1447800"/>
            <a:ext cx="1402948" cy="523220"/>
          </a:xfrm>
          <a:prstGeom prst="rect">
            <a:avLst/>
          </a:prstGeom>
        </p:spPr>
        <p:txBody>
          <a:bodyPr wrap="none">
            <a:spAutoFit/>
          </a:bodyPr>
          <a:lstStyle/>
          <a:p>
            <a:r>
              <a:rPr lang="es-ES" sz="2800" b="1" dirty="0">
                <a:latin typeface="Arial" charset="0"/>
                <a:ea typeface="Arial" charset="0"/>
                <a:cs typeface="Arial" charset="0"/>
              </a:rPr>
              <a:t>Interno</a:t>
            </a:r>
            <a:endParaRPr lang="es-ES" sz="2800" b="1" dirty="0"/>
          </a:p>
        </p:txBody>
      </p:sp>
      <p:sp>
        <p:nvSpPr>
          <p:cNvPr id="8" name="Rectangle 7"/>
          <p:cNvSpPr/>
          <p:nvPr/>
        </p:nvSpPr>
        <p:spPr>
          <a:xfrm>
            <a:off x="7620000" y="1447800"/>
            <a:ext cx="1523174" cy="523220"/>
          </a:xfrm>
          <a:prstGeom prst="rect">
            <a:avLst/>
          </a:prstGeom>
        </p:spPr>
        <p:txBody>
          <a:bodyPr wrap="none">
            <a:spAutoFit/>
          </a:bodyPr>
          <a:lstStyle/>
          <a:p>
            <a:r>
              <a:rPr lang="es-ES" sz="2800" b="1" dirty="0">
                <a:latin typeface="Arial" charset="0"/>
                <a:ea typeface="Arial" charset="0"/>
                <a:cs typeface="Arial" charset="0"/>
              </a:rPr>
              <a:t>Externo</a:t>
            </a:r>
            <a:endParaRPr lang="es-ES" sz="2800" b="1" dirty="0"/>
          </a:p>
        </p:txBody>
      </p:sp>
      <p:sp>
        <p:nvSpPr>
          <p:cNvPr id="9" name="Rectangle 8"/>
          <p:cNvSpPr/>
          <p:nvPr/>
        </p:nvSpPr>
        <p:spPr>
          <a:xfrm>
            <a:off x="1527771" y="2895600"/>
            <a:ext cx="784189" cy="830997"/>
          </a:xfrm>
          <a:prstGeom prst="rect">
            <a:avLst/>
          </a:prstGeom>
        </p:spPr>
        <p:txBody>
          <a:bodyPr wrap="none">
            <a:spAutoFit/>
          </a:bodyPr>
          <a:lstStyle/>
          <a:p>
            <a:pPr algn="ctr"/>
            <a:r>
              <a:rPr lang="es-ES" sz="2800" b="1" dirty="0">
                <a:latin typeface="Arial" charset="0"/>
                <a:ea typeface="Arial" charset="0"/>
                <a:cs typeface="Arial" charset="0"/>
              </a:rPr>
              <a:t>Útil</a:t>
            </a:r>
          </a:p>
          <a:p>
            <a:pPr algn="ctr"/>
            <a:endParaRPr lang="es-ES" sz="2000" dirty="0"/>
          </a:p>
        </p:txBody>
      </p:sp>
      <p:sp>
        <p:nvSpPr>
          <p:cNvPr id="10" name="Rectangle 9"/>
          <p:cNvSpPr/>
          <p:nvPr/>
        </p:nvSpPr>
        <p:spPr>
          <a:xfrm>
            <a:off x="1087864" y="4648200"/>
            <a:ext cx="1410963" cy="830997"/>
          </a:xfrm>
          <a:prstGeom prst="rect">
            <a:avLst/>
          </a:prstGeom>
        </p:spPr>
        <p:txBody>
          <a:bodyPr wrap="none">
            <a:spAutoFit/>
          </a:bodyPr>
          <a:lstStyle/>
          <a:p>
            <a:pPr algn="ctr"/>
            <a:r>
              <a:rPr lang="es-ES" sz="2800" b="1" dirty="0">
                <a:latin typeface="Arial" charset="0"/>
                <a:ea typeface="Arial" charset="0"/>
                <a:cs typeface="Arial" charset="0"/>
              </a:rPr>
              <a:t>Nocivo</a:t>
            </a:r>
          </a:p>
          <a:p>
            <a:pPr algn="ctr"/>
            <a:endParaRPr lang="es-ES" sz="2000" dirty="0"/>
          </a:p>
        </p:txBody>
      </p:sp>
      <p:graphicFrame>
        <p:nvGraphicFramePr>
          <p:cNvPr id="11" name="Table 10"/>
          <p:cNvGraphicFramePr>
            <a:graphicFrameLocks noGrp="1"/>
          </p:cNvGraphicFramePr>
          <p:nvPr>
            <p:extLst>
              <p:ext uri="{D42A27DB-BD31-4B8C-83A1-F6EECF244321}">
                <p14:modId xmlns:p14="http://schemas.microsoft.com/office/powerpoint/2010/main" val="2207950593"/>
              </p:ext>
            </p:extLst>
          </p:nvPr>
        </p:nvGraphicFramePr>
        <p:xfrm>
          <a:off x="3795339" y="2304143"/>
          <a:ext cx="2890825" cy="1828800"/>
        </p:xfrm>
        <a:graphic>
          <a:graphicData uri="http://schemas.openxmlformats.org/drawingml/2006/table">
            <a:tbl>
              <a:tblPr firstRow="1" firstCol="1" bandRow="1"/>
              <a:tblGrid>
                <a:gridCol w="2890825">
                  <a:extLst>
                    <a:ext uri="{9D8B030D-6E8A-4147-A177-3AD203B41FA5}">
                      <a16:colId xmlns:a16="http://schemas.microsoft.com/office/drawing/2014/main" val="3976295595"/>
                    </a:ext>
                  </a:extLst>
                </a:gridCol>
              </a:tblGrid>
              <a:tr h="1828800">
                <a:tc>
                  <a:txBody>
                    <a:bodyPr/>
                    <a:lstStyle/>
                    <a:p>
                      <a:pPr marL="0" marR="0" algn="ctr">
                        <a:lnSpc>
                          <a:spcPct val="115000"/>
                        </a:lnSpc>
                        <a:spcBef>
                          <a:spcPts val="0"/>
                        </a:spcBef>
                        <a:spcAft>
                          <a:spcPts val="0"/>
                        </a:spcAft>
                      </a:pPr>
                      <a:r>
                        <a:rPr lang="en-US" sz="4000" b="1" dirty="0">
                          <a:solidFill>
                            <a:srgbClr val="109648"/>
                          </a:solidFill>
                          <a:effectLst/>
                          <a:latin typeface="Arial" charset="0"/>
                          <a:ea typeface="Arial" charset="0"/>
                          <a:cs typeface="Arial" charset="0"/>
                        </a:rPr>
                        <a:t>F</a:t>
                      </a:r>
                    </a:p>
                    <a:p>
                      <a:pPr marL="0" marR="0" algn="ctr">
                        <a:lnSpc>
                          <a:spcPct val="115000"/>
                        </a:lnSpc>
                        <a:spcBef>
                          <a:spcPts val="0"/>
                        </a:spcBef>
                        <a:spcAft>
                          <a:spcPts val="0"/>
                        </a:spcAft>
                      </a:pPr>
                      <a:r>
                        <a:rPr lang="en-US" sz="2800" b="0" dirty="0" err="1">
                          <a:solidFill>
                            <a:schemeClr val="tx1"/>
                          </a:solidFill>
                          <a:effectLst/>
                          <a:latin typeface="Arial" charset="0"/>
                          <a:ea typeface="Arial" charset="0"/>
                          <a:cs typeface="Arial" charset="0"/>
                        </a:rPr>
                        <a:t>Fortalezas</a:t>
                      </a:r>
                      <a:endParaRPr lang="en-US" sz="2800" b="0" dirty="0">
                        <a:solidFill>
                          <a:schemeClr val="tx1"/>
                        </a:solidFill>
                        <a:effectLst/>
                        <a:latin typeface="Arial" charset="0"/>
                        <a:ea typeface="Arial" charset="0"/>
                        <a:cs typeface="Arial" charset="0"/>
                      </a:endParaRPr>
                    </a:p>
                    <a:p>
                      <a:pPr marL="0" marR="0" algn="ctr">
                        <a:lnSpc>
                          <a:spcPct val="115000"/>
                        </a:lnSpc>
                        <a:spcBef>
                          <a:spcPts val="0"/>
                        </a:spcBef>
                        <a:spcAft>
                          <a:spcPts val="0"/>
                        </a:spcAft>
                      </a:pPr>
                      <a:r>
                        <a:rPr lang="en-US" sz="2800" b="0" dirty="0">
                          <a:solidFill>
                            <a:schemeClr val="tx1"/>
                          </a:solidFill>
                          <a:effectLst/>
                          <a:latin typeface="Arial" charset="0"/>
                          <a:ea typeface="Arial" charset="0"/>
                          <a:cs typeface="Arial" charset="0"/>
                        </a:rPr>
                        <a:t>Interno</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75991873"/>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382733740"/>
              </p:ext>
            </p:extLst>
          </p:nvPr>
        </p:nvGraphicFramePr>
        <p:xfrm>
          <a:off x="6681592" y="2328833"/>
          <a:ext cx="2961335" cy="1828800"/>
        </p:xfrm>
        <a:graphic>
          <a:graphicData uri="http://schemas.openxmlformats.org/drawingml/2006/table">
            <a:tbl>
              <a:tblPr firstRow="1" firstCol="1" bandRow="1"/>
              <a:tblGrid>
                <a:gridCol w="2961335">
                  <a:extLst>
                    <a:ext uri="{9D8B030D-6E8A-4147-A177-3AD203B41FA5}">
                      <a16:colId xmlns:a16="http://schemas.microsoft.com/office/drawing/2014/main" val="2528558495"/>
                    </a:ext>
                  </a:extLst>
                </a:gridCol>
              </a:tblGrid>
              <a:tr h="1828800">
                <a:tc>
                  <a:txBody>
                    <a:bodyPr/>
                    <a:lstStyle/>
                    <a:p>
                      <a:pPr marL="0" marR="0" algn="ctr">
                        <a:lnSpc>
                          <a:spcPct val="115000"/>
                        </a:lnSpc>
                        <a:spcBef>
                          <a:spcPts val="0"/>
                        </a:spcBef>
                        <a:spcAft>
                          <a:spcPts val="0"/>
                        </a:spcAft>
                      </a:pPr>
                      <a:r>
                        <a:rPr lang="en-US" sz="4000" b="1" dirty="0">
                          <a:solidFill>
                            <a:srgbClr val="109648"/>
                          </a:solidFill>
                          <a:effectLst/>
                          <a:latin typeface="Arial" charset="0"/>
                          <a:ea typeface="Arial" charset="0"/>
                          <a:cs typeface="Arial" charset="0"/>
                        </a:rPr>
                        <a:t>O</a:t>
                      </a:r>
                    </a:p>
                    <a:p>
                      <a:pPr marL="0" marR="0" algn="ctr">
                        <a:lnSpc>
                          <a:spcPct val="115000"/>
                        </a:lnSpc>
                        <a:spcBef>
                          <a:spcPts val="0"/>
                        </a:spcBef>
                        <a:spcAft>
                          <a:spcPts val="0"/>
                        </a:spcAft>
                      </a:pPr>
                      <a:r>
                        <a:rPr lang="en-US" sz="2800" b="0" dirty="0" err="1">
                          <a:solidFill>
                            <a:schemeClr val="tx1"/>
                          </a:solidFill>
                          <a:effectLst/>
                          <a:latin typeface="Arial" charset="0"/>
                          <a:ea typeface="Arial" charset="0"/>
                          <a:cs typeface="Arial" charset="0"/>
                        </a:rPr>
                        <a:t>Oportunidades</a:t>
                      </a:r>
                      <a:endParaRPr lang="en-US" sz="2800" b="0" dirty="0">
                        <a:solidFill>
                          <a:schemeClr val="tx1"/>
                        </a:solidFill>
                        <a:effectLst/>
                        <a:latin typeface="Arial" charset="0"/>
                        <a:ea typeface="Arial" charset="0"/>
                        <a:cs typeface="Arial" charset="0"/>
                      </a:endParaRPr>
                    </a:p>
                    <a:p>
                      <a:pPr marL="0" marR="0" algn="ctr">
                        <a:lnSpc>
                          <a:spcPct val="115000"/>
                        </a:lnSpc>
                        <a:spcBef>
                          <a:spcPts val="0"/>
                        </a:spcBef>
                        <a:spcAft>
                          <a:spcPts val="0"/>
                        </a:spcAft>
                      </a:pPr>
                      <a:r>
                        <a:rPr lang="en-US" sz="2800" b="0" dirty="0" err="1">
                          <a:solidFill>
                            <a:schemeClr val="tx1"/>
                          </a:solidFill>
                          <a:effectLst/>
                          <a:latin typeface="Arial" charset="0"/>
                          <a:ea typeface="Arial" charset="0"/>
                          <a:cs typeface="Arial" charset="0"/>
                        </a:rPr>
                        <a:t>Externo</a:t>
                      </a: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75991873"/>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1477585719"/>
              </p:ext>
            </p:extLst>
          </p:nvPr>
        </p:nvGraphicFramePr>
        <p:xfrm>
          <a:off x="3798387" y="4116128"/>
          <a:ext cx="2890825" cy="1884218"/>
        </p:xfrm>
        <a:graphic>
          <a:graphicData uri="http://schemas.openxmlformats.org/drawingml/2006/table">
            <a:tbl>
              <a:tblPr firstRow="1" firstCol="1" bandRow="1"/>
              <a:tblGrid>
                <a:gridCol w="2890825">
                  <a:extLst>
                    <a:ext uri="{9D8B030D-6E8A-4147-A177-3AD203B41FA5}">
                      <a16:colId xmlns:a16="http://schemas.microsoft.com/office/drawing/2014/main" val="3976295595"/>
                    </a:ext>
                  </a:extLst>
                </a:gridCol>
              </a:tblGrid>
              <a:tr h="1884218">
                <a:tc>
                  <a:txBody>
                    <a:bodyPr/>
                    <a:lstStyle/>
                    <a:p>
                      <a:pPr marL="0" marR="0" algn="ctr">
                        <a:lnSpc>
                          <a:spcPct val="115000"/>
                        </a:lnSpc>
                        <a:spcBef>
                          <a:spcPts val="0"/>
                        </a:spcBef>
                        <a:spcAft>
                          <a:spcPts val="0"/>
                        </a:spcAft>
                      </a:pPr>
                      <a:r>
                        <a:rPr lang="en-US" sz="4000" b="1" dirty="0">
                          <a:solidFill>
                            <a:srgbClr val="109648"/>
                          </a:solidFill>
                          <a:effectLst/>
                          <a:latin typeface="Arial" charset="0"/>
                          <a:ea typeface="Arial" charset="0"/>
                          <a:cs typeface="Arial" charset="0"/>
                        </a:rPr>
                        <a:t>D</a:t>
                      </a:r>
                    </a:p>
                    <a:p>
                      <a:pPr marL="0" marR="0" algn="ctr">
                        <a:lnSpc>
                          <a:spcPct val="115000"/>
                        </a:lnSpc>
                        <a:spcBef>
                          <a:spcPts val="0"/>
                        </a:spcBef>
                        <a:spcAft>
                          <a:spcPts val="0"/>
                        </a:spcAft>
                      </a:pPr>
                      <a:r>
                        <a:rPr lang="en-US" sz="2800" b="0" dirty="0" err="1">
                          <a:solidFill>
                            <a:schemeClr val="tx1"/>
                          </a:solidFill>
                          <a:effectLst/>
                          <a:latin typeface="Arial" charset="0"/>
                          <a:ea typeface="Arial" charset="0"/>
                          <a:cs typeface="Arial" charset="0"/>
                        </a:rPr>
                        <a:t>Debilidades</a:t>
                      </a:r>
                      <a:endParaRPr lang="en-US" sz="2800" b="0" dirty="0">
                        <a:solidFill>
                          <a:schemeClr val="tx1"/>
                        </a:solidFill>
                        <a:effectLst/>
                        <a:latin typeface="Arial" charset="0"/>
                        <a:ea typeface="Arial" charset="0"/>
                        <a:cs typeface="Arial" charset="0"/>
                      </a:endParaRPr>
                    </a:p>
                    <a:p>
                      <a:pPr marL="0" marR="0" algn="ctr">
                        <a:lnSpc>
                          <a:spcPct val="115000"/>
                        </a:lnSpc>
                        <a:spcBef>
                          <a:spcPts val="0"/>
                        </a:spcBef>
                        <a:spcAft>
                          <a:spcPts val="0"/>
                        </a:spcAft>
                      </a:pPr>
                      <a:r>
                        <a:rPr lang="en-US" sz="2800" b="0" dirty="0" err="1">
                          <a:solidFill>
                            <a:schemeClr val="tx1"/>
                          </a:solidFill>
                          <a:effectLst/>
                          <a:latin typeface="Arial" charset="0"/>
                          <a:ea typeface="Arial" charset="0"/>
                          <a:cs typeface="Arial" charset="0"/>
                        </a:rPr>
                        <a:t>Interno</a:t>
                      </a: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01054023"/>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2736867843"/>
              </p:ext>
            </p:extLst>
          </p:nvPr>
        </p:nvGraphicFramePr>
        <p:xfrm>
          <a:off x="6705601" y="4114800"/>
          <a:ext cx="2961335" cy="1884218"/>
        </p:xfrm>
        <a:graphic>
          <a:graphicData uri="http://schemas.openxmlformats.org/drawingml/2006/table">
            <a:tbl>
              <a:tblPr firstRow="1" firstCol="1" bandRow="1"/>
              <a:tblGrid>
                <a:gridCol w="2961335">
                  <a:extLst>
                    <a:ext uri="{9D8B030D-6E8A-4147-A177-3AD203B41FA5}">
                      <a16:colId xmlns:a16="http://schemas.microsoft.com/office/drawing/2014/main" val="2528558495"/>
                    </a:ext>
                  </a:extLst>
                </a:gridCol>
              </a:tblGrid>
              <a:tr h="1884218">
                <a:tc>
                  <a:txBody>
                    <a:bodyPr/>
                    <a:lstStyle/>
                    <a:p>
                      <a:pPr marL="0" marR="0" algn="ctr">
                        <a:lnSpc>
                          <a:spcPct val="115000"/>
                        </a:lnSpc>
                        <a:spcBef>
                          <a:spcPts val="0"/>
                        </a:spcBef>
                        <a:spcAft>
                          <a:spcPts val="0"/>
                        </a:spcAft>
                      </a:pPr>
                      <a:r>
                        <a:rPr lang="en-US" sz="4000" b="1" dirty="0">
                          <a:solidFill>
                            <a:srgbClr val="109648"/>
                          </a:solidFill>
                          <a:effectLst/>
                          <a:latin typeface="Arial" charset="0"/>
                          <a:ea typeface="Arial" charset="0"/>
                          <a:cs typeface="Arial" charset="0"/>
                        </a:rPr>
                        <a:t>A</a:t>
                      </a:r>
                    </a:p>
                    <a:p>
                      <a:pPr marL="0" marR="0" algn="ctr">
                        <a:lnSpc>
                          <a:spcPct val="115000"/>
                        </a:lnSpc>
                        <a:spcBef>
                          <a:spcPts val="0"/>
                        </a:spcBef>
                        <a:spcAft>
                          <a:spcPts val="0"/>
                        </a:spcAft>
                      </a:pPr>
                      <a:r>
                        <a:rPr lang="en-US" sz="2800" b="0" dirty="0">
                          <a:solidFill>
                            <a:schemeClr val="tx1"/>
                          </a:solidFill>
                          <a:effectLst/>
                          <a:latin typeface="Arial" charset="0"/>
                          <a:ea typeface="Arial" charset="0"/>
                          <a:cs typeface="Arial" charset="0"/>
                        </a:rPr>
                        <a:t>Amenazas</a:t>
                      </a:r>
                    </a:p>
                    <a:p>
                      <a:pPr marL="0" marR="0" algn="ctr">
                        <a:lnSpc>
                          <a:spcPct val="115000"/>
                        </a:lnSpc>
                        <a:spcBef>
                          <a:spcPts val="0"/>
                        </a:spcBef>
                        <a:spcAft>
                          <a:spcPts val="0"/>
                        </a:spcAft>
                      </a:pPr>
                      <a:r>
                        <a:rPr lang="en-US" sz="2800" b="0" dirty="0" err="1">
                          <a:solidFill>
                            <a:schemeClr val="tx1"/>
                          </a:solidFill>
                          <a:effectLst/>
                          <a:latin typeface="Arial" charset="0"/>
                          <a:ea typeface="Arial" charset="0"/>
                          <a:cs typeface="Arial" charset="0"/>
                        </a:rPr>
                        <a:t>Externo</a:t>
                      </a: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01054023"/>
                  </a:ext>
                </a:extLst>
              </a:tr>
            </a:tbl>
          </a:graphicData>
        </a:graphic>
      </p:graphicFrame>
      <p:sp>
        <p:nvSpPr>
          <p:cNvPr id="2" name="Rectangle 8">
            <a:extLst>
              <a:ext uri="{FF2B5EF4-FFF2-40B4-BE49-F238E27FC236}">
                <a16:creationId xmlns:a16="http://schemas.microsoft.com/office/drawing/2014/main" id="{9EA9CDD0-BDC0-A24F-4F94-11165764E98D}"/>
              </a:ext>
            </a:extLst>
          </p:cNvPr>
          <p:cNvSpPr/>
          <p:nvPr/>
        </p:nvSpPr>
        <p:spPr>
          <a:xfrm>
            <a:off x="5068103" y="1447800"/>
            <a:ext cx="3534942" cy="830997"/>
          </a:xfrm>
          <a:prstGeom prst="rect">
            <a:avLst/>
          </a:prstGeom>
        </p:spPr>
        <p:txBody>
          <a:bodyPr wrap="none">
            <a:spAutoFit/>
          </a:bodyPr>
          <a:lstStyle/>
          <a:p>
            <a:pPr algn="ctr"/>
            <a:endParaRPr lang="es-ES" sz="2800" b="1" dirty="0">
              <a:latin typeface="Arial" charset="0"/>
              <a:ea typeface="Arial" charset="0"/>
              <a:cs typeface="Arial" charset="0"/>
            </a:endParaRPr>
          </a:p>
          <a:p>
            <a:pPr algn="ctr"/>
            <a:r>
              <a:rPr lang="es-ES" sz="2000" dirty="0">
                <a:latin typeface="Arial" charset="0"/>
                <a:cs typeface="Arial" charset="0"/>
              </a:rPr>
              <a:t>a la consecución de objetivos</a:t>
            </a:r>
            <a:endParaRPr lang="es-ES" sz="2000" dirty="0"/>
          </a:p>
        </p:txBody>
      </p:sp>
    </p:spTree>
    <p:extLst>
      <p:ext uri="{BB962C8B-B14F-4D97-AF65-F5344CB8AC3E}">
        <p14:creationId xmlns:p14="http://schemas.microsoft.com/office/powerpoint/2010/main" val="54458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ES" altLang="en-US" dirty="0"/>
              <a:t>Plantilla de análisis FODA</a:t>
            </a:r>
            <a:endParaRPr lang="es-ES" dirty="0"/>
          </a:p>
        </p:txBody>
      </p:sp>
      <p:graphicFrame>
        <p:nvGraphicFramePr>
          <p:cNvPr id="5" name="Table 4"/>
          <p:cNvGraphicFramePr>
            <a:graphicFrameLocks noGrp="1"/>
          </p:cNvGraphicFramePr>
          <p:nvPr>
            <p:extLst>
              <p:ext uri="{D42A27DB-BD31-4B8C-83A1-F6EECF244321}">
                <p14:modId xmlns:p14="http://schemas.microsoft.com/office/powerpoint/2010/main" val="1675451550"/>
              </p:ext>
            </p:extLst>
          </p:nvPr>
        </p:nvGraphicFramePr>
        <p:xfrm>
          <a:off x="2133600" y="1471749"/>
          <a:ext cx="7515226" cy="4937760"/>
        </p:xfrm>
        <a:graphic>
          <a:graphicData uri="http://schemas.openxmlformats.org/drawingml/2006/table">
            <a:tbl>
              <a:tblPr firstRow="1" bandRow="1">
                <a:tableStyleId>{2D5ABB26-0587-4C30-8999-92F81FD0307C}</a:tableStyleId>
              </a:tblPr>
              <a:tblGrid>
                <a:gridCol w="3757613">
                  <a:extLst>
                    <a:ext uri="{9D8B030D-6E8A-4147-A177-3AD203B41FA5}">
                      <a16:colId xmlns:a16="http://schemas.microsoft.com/office/drawing/2014/main" val="941637893"/>
                    </a:ext>
                  </a:extLst>
                </a:gridCol>
                <a:gridCol w="3757613">
                  <a:extLst>
                    <a:ext uri="{9D8B030D-6E8A-4147-A177-3AD203B41FA5}">
                      <a16:colId xmlns:a16="http://schemas.microsoft.com/office/drawing/2014/main" val="2462259766"/>
                    </a:ext>
                  </a:extLst>
                </a:gridCol>
              </a:tblGrid>
              <a:tr h="2268538">
                <a:tc>
                  <a:txBody>
                    <a:bodyPr/>
                    <a:lstStyle/>
                    <a:p>
                      <a:r>
                        <a:rPr lang="en-US" sz="2400" b="1" dirty="0" err="1">
                          <a:solidFill>
                            <a:srgbClr val="109648"/>
                          </a:solidFill>
                          <a:latin typeface="Arial" panose="020B0604020202020204" pitchFamily="34" charset="0"/>
                          <a:cs typeface="Arial" panose="020B0604020202020204" pitchFamily="34" charset="0"/>
                        </a:rPr>
                        <a:t>Fortalezas</a:t>
                      </a:r>
                      <a:endParaRPr lang="en-US" sz="2400" b="1" dirty="0">
                        <a:solidFill>
                          <a:srgbClr val="109648"/>
                        </a:solidFill>
                        <a:latin typeface="Arial" panose="020B0604020202020204" pitchFamily="34" charset="0"/>
                        <a:cs typeface="Arial" panose="020B0604020202020204" pitchFamily="34" charset="0"/>
                      </a:endParaRPr>
                    </a:p>
                    <a:p>
                      <a:r>
                        <a:rPr lang="en-US" sz="2400" dirty="0">
                          <a:solidFill>
                            <a:schemeClr val="tx1"/>
                          </a:solidFill>
                          <a:latin typeface="Arial" panose="020B0604020202020204" pitchFamily="34" charset="0"/>
                          <a:cs typeface="Arial" panose="020B0604020202020204" pitchFamily="34" charset="0"/>
                        </a:rPr>
                        <a:t>1.</a:t>
                      </a:r>
                    </a:p>
                    <a:p>
                      <a:r>
                        <a:rPr lang="en-US" sz="2400" dirty="0">
                          <a:solidFill>
                            <a:schemeClr val="tx1"/>
                          </a:solidFill>
                          <a:latin typeface="Arial" panose="020B0604020202020204" pitchFamily="34" charset="0"/>
                          <a:cs typeface="Arial" panose="020B0604020202020204" pitchFamily="34" charset="0"/>
                        </a:rPr>
                        <a:t>2.</a:t>
                      </a:r>
                    </a:p>
                    <a:p>
                      <a:r>
                        <a:rPr lang="en-US" sz="2400" dirty="0">
                          <a:solidFill>
                            <a:schemeClr val="tx1"/>
                          </a:solidFill>
                          <a:latin typeface="Arial" panose="020B0604020202020204" pitchFamily="34" charset="0"/>
                          <a:cs typeface="Arial" panose="020B0604020202020204" pitchFamily="34" charset="0"/>
                        </a:rPr>
                        <a:t>3.</a:t>
                      </a:r>
                    </a:p>
                    <a:p>
                      <a:r>
                        <a:rPr lang="en-US" sz="2400" dirty="0">
                          <a:solidFill>
                            <a:schemeClr val="tx1"/>
                          </a:solidFill>
                          <a:latin typeface="Arial" panose="020B0604020202020204" pitchFamily="34" charset="0"/>
                          <a:cs typeface="Arial" panose="020B0604020202020204" pitchFamily="34" charset="0"/>
                        </a:rPr>
                        <a:t>4.</a:t>
                      </a:r>
                    </a:p>
                    <a:p>
                      <a:r>
                        <a:rPr lang="en-US" sz="2400" dirty="0">
                          <a:solidFill>
                            <a:schemeClr val="tx1"/>
                          </a:solidFill>
                          <a:latin typeface="Arial" panose="020B0604020202020204" pitchFamily="34" charset="0"/>
                          <a:cs typeface="Arial" panose="020B0604020202020204" pitchFamily="34"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b="1" dirty="0" err="1">
                          <a:solidFill>
                            <a:srgbClr val="109648"/>
                          </a:solidFill>
                          <a:latin typeface="Arial" panose="020B0604020202020204" pitchFamily="34" charset="0"/>
                          <a:cs typeface="Arial" panose="020B0604020202020204" pitchFamily="34" charset="0"/>
                        </a:rPr>
                        <a:t>Oportunidades</a:t>
                      </a:r>
                      <a:endParaRPr lang="en-US" sz="2400" b="1" dirty="0">
                        <a:solidFill>
                          <a:srgbClr val="109648"/>
                        </a:solidFill>
                        <a:latin typeface="Arial" panose="020B0604020202020204" pitchFamily="34" charset="0"/>
                        <a:cs typeface="Arial" panose="020B0604020202020204" pitchFamily="34" charset="0"/>
                      </a:endParaRPr>
                    </a:p>
                    <a:p>
                      <a:r>
                        <a:rPr lang="en-US" sz="2400" dirty="0">
                          <a:solidFill>
                            <a:schemeClr val="tx1"/>
                          </a:solidFill>
                          <a:latin typeface="Arial" panose="020B0604020202020204" pitchFamily="34" charset="0"/>
                          <a:cs typeface="Arial" panose="020B0604020202020204" pitchFamily="34" charset="0"/>
                        </a:rPr>
                        <a:t>1.</a:t>
                      </a:r>
                    </a:p>
                    <a:p>
                      <a:r>
                        <a:rPr lang="en-US" sz="2400" dirty="0">
                          <a:solidFill>
                            <a:schemeClr val="tx1"/>
                          </a:solidFill>
                          <a:latin typeface="Arial" panose="020B0604020202020204" pitchFamily="34" charset="0"/>
                          <a:cs typeface="Arial" panose="020B0604020202020204" pitchFamily="34" charset="0"/>
                        </a:rPr>
                        <a:t>2.</a:t>
                      </a:r>
                    </a:p>
                    <a:p>
                      <a:r>
                        <a:rPr lang="en-US" sz="2400" dirty="0">
                          <a:solidFill>
                            <a:schemeClr val="tx1"/>
                          </a:solidFill>
                          <a:latin typeface="Arial" panose="020B0604020202020204" pitchFamily="34" charset="0"/>
                          <a:cs typeface="Arial" panose="020B0604020202020204" pitchFamily="34" charset="0"/>
                        </a:rPr>
                        <a:t>3.</a:t>
                      </a:r>
                    </a:p>
                    <a:p>
                      <a:r>
                        <a:rPr lang="en-US" sz="2400" dirty="0">
                          <a:solidFill>
                            <a:schemeClr val="tx1"/>
                          </a:solidFill>
                          <a:latin typeface="Arial" panose="020B0604020202020204" pitchFamily="34" charset="0"/>
                          <a:cs typeface="Arial" panose="020B0604020202020204" pitchFamily="34" charset="0"/>
                        </a:rPr>
                        <a:t>4.</a:t>
                      </a:r>
                    </a:p>
                    <a:p>
                      <a:r>
                        <a:rPr lang="en-US" sz="2400" dirty="0">
                          <a:solidFill>
                            <a:schemeClr val="tx1"/>
                          </a:solidFill>
                          <a:latin typeface="Arial" panose="020B0604020202020204" pitchFamily="34" charset="0"/>
                          <a:cs typeface="Arial" panose="020B0604020202020204" pitchFamily="34"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0066794"/>
                  </a:ext>
                </a:extLst>
              </a:tr>
              <a:tr h="2268538">
                <a:tc>
                  <a:txBody>
                    <a:bodyPr/>
                    <a:lstStyle/>
                    <a:p>
                      <a:r>
                        <a:rPr lang="en-US" sz="2400" b="1" dirty="0" err="1">
                          <a:solidFill>
                            <a:srgbClr val="109648"/>
                          </a:solidFill>
                          <a:latin typeface="Arial" panose="020B0604020202020204" pitchFamily="34" charset="0"/>
                          <a:cs typeface="Arial" panose="020B0604020202020204" pitchFamily="34" charset="0"/>
                        </a:rPr>
                        <a:t>Debilidades</a:t>
                      </a:r>
                      <a:endParaRPr lang="en-US" sz="2400" b="1" dirty="0">
                        <a:solidFill>
                          <a:srgbClr val="109648"/>
                        </a:solidFill>
                        <a:latin typeface="Arial" panose="020B0604020202020204" pitchFamily="34" charset="0"/>
                        <a:cs typeface="Arial" panose="020B0604020202020204" pitchFamily="34" charset="0"/>
                      </a:endParaRPr>
                    </a:p>
                    <a:p>
                      <a:r>
                        <a:rPr lang="en-US" sz="2400" dirty="0">
                          <a:solidFill>
                            <a:schemeClr val="tx1"/>
                          </a:solidFill>
                          <a:latin typeface="Arial" panose="020B0604020202020204" pitchFamily="34" charset="0"/>
                          <a:cs typeface="Arial" panose="020B0604020202020204" pitchFamily="34" charset="0"/>
                        </a:rPr>
                        <a:t>1.</a:t>
                      </a:r>
                    </a:p>
                    <a:p>
                      <a:r>
                        <a:rPr lang="en-US" sz="2400" dirty="0">
                          <a:solidFill>
                            <a:schemeClr val="tx1"/>
                          </a:solidFill>
                          <a:latin typeface="Arial" panose="020B0604020202020204" pitchFamily="34" charset="0"/>
                          <a:cs typeface="Arial" panose="020B0604020202020204" pitchFamily="34" charset="0"/>
                        </a:rPr>
                        <a:t>2.</a:t>
                      </a:r>
                    </a:p>
                    <a:p>
                      <a:r>
                        <a:rPr lang="en-US" sz="2400" dirty="0">
                          <a:solidFill>
                            <a:schemeClr val="tx1"/>
                          </a:solidFill>
                          <a:latin typeface="Arial" panose="020B0604020202020204" pitchFamily="34" charset="0"/>
                          <a:cs typeface="Arial" panose="020B0604020202020204" pitchFamily="34" charset="0"/>
                        </a:rPr>
                        <a:t>3.</a:t>
                      </a:r>
                    </a:p>
                    <a:p>
                      <a:r>
                        <a:rPr lang="en-US" sz="2400" dirty="0">
                          <a:solidFill>
                            <a:schemeClr val="tx1"/>
                          </a:solidFill>
                          <a:latin typeface="Arial" panose="020B0604020202020204" pitchFamily="34" charset="0"/>
                          <a:cs typeface="Arial" panose="020B0604020202020204" pitchFamily="34" charset="0"/>
                        </a:rPr>
                        <a:t>4.</a:t>
                      </a:r>
                    </a:p>
                    <a:p>
                      <a:r>
                        <a:rPr lang="en-US" sz="2400" dirty="0">
                          <a:solidFill>
                            <a:schemeClr val="tx1"/>
                          </a:solidFill>
                          <a:latin typeface="Arial" panose="020B0604020202020204" pitchFamily="34" charset="0"/>
                          <a:cs typeface="Arial" panose="020B0604020202020204" pitchFamily="34" charset="0"/>
                        </a:rPr>
                        <a:t>5.</a:t>
                      </a:r>
                    </a:p>
                    <a:p>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b="1" dirty="0">
                          <a:solidFill>
                            <a:srgbClr val="109648"/>
                          </a:solidFill>
                          <a:latin typeface="Arial" panose="020B0604020202020204" pitchFamily="34" charset="0"/>
                          <a:cs typeface="Arial" panose="020B0604020202020204" pitchFamily="34" charset="0"/>
                        </a:rPr>
                        <a:t>Amenazas</a:t>
                      </a:r>
                    </a:p>
                    <a:p>
                      <a:r>
                        <a:rPr lang="en-US" sz="2400" dirty="0">
                          <a:solidFill>
                            <a:schemeClr val="tx1"/>
                          </a:solidFill>
                          <a:latin typeface="Arial" panose="020B0604020202020204" pitchFamily="34" charset="0"/>
                          <a:cs typeface="Arial" panose="020B0604020202020204" pitchFamily="34" charset="0"/>
                        </a:rPr>
                        <a:t>1.</a:t>
                      </a:r>
                    </a:p>
                    <a:p>
                      <a:r>
                        <a:rPr lang="en-US" sz="2400" dirty="0">
                          <a:solidFill>
                            <a:schemeClr val="tx1"/>
                          </a:solidFill>
                          <a:latin typeface="Arial" panose="020B0604020202020204" pitchFamily="34" charset="0"/>
                          <a:cs typeface="Arial" panose="020B0604020202020204" pitchFamily="34" charset="0"/>
                        </a:rPr>
                        <a:t>2.</a:t>
                      </a:r>
                    </a:p>
                    <a:p>
                      <a:r>
                        <a:rPr lang="en-US" sz="2400" dirty="0">
                          <a:solidFill>
                            <a:schemeClr val="tx1"/>
                          </a:solidFill>
                          <a:latin typeface="Arial" panose="020B0604020202020204" pitchFamily="34" charset="0"/>
                          <a:cs typeface="Arial" panose="020B0604020202020204" pitchFamily="34" charset="0"/>
                        </a:rPr>
                        <a:t>3.</a:t>
                      </a:r>
                    </a:p>
                    <a:p>
                      <a:r>
                        <a:rPr lang="en-US" sz="2400" dirty="0">
                          <a:solidFill>
                            <a:schemeClr val="tx1"/>
                          </a:solidFill>
                          <a:latin typeface="Arial" panose="020B0604020202020204" pitchFamily="34" charset="0"/>
                          <a:cs typeface="Arial" panose="020B0604020202020204" pitchFamily="34" charset="0"/>
                        </a:rPr>
                        <a:t>4.</a:t>
                      </a:r>
                    </a:p>
                    <a:p>
                      <a:r>
                        <a:rPr lang="en-US" sz="2400" dirty="0">
                          <a:solidFill>
                            <a:schemeClr val="tx1"/>
                          </a:solidFill>
                          <a:latin typeface="Arial" panose="020B0604020202020204" pitchFamily="34" charset="0"/>
                          <a:cs typeface="Arial" panose="020B0604020202020204" pitchFamily="34" charset="0"/>
                        </a:rPr>
                        <a:t>5.</a:t>
                      </a:r>
                    </a:p>
                    <a:p>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153934"/>
                  </a:ext>
                </a:extLst>
              </a:tr>
            </a:tbl>
          </a:graphicData>
        </a:graphic>
      </p:graphicFrame>
    </p:spTree>
    <p:extLst>
      <p:ext uri="{BB962C8B-B14F-4D97-AF65-F5344CB8AC3E}">
        <p14:creationId xmlns:p14="http://schemas.microsoft.com/office/powerpoint/2010/main" val="27757822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r>
              <a:rPr lang="es-ES" dirty="0"/>
              <a:t>Basadas en FODA</a:t>
            </a:r>
          </a:p>
          <a:p>
            <a:pPr lvl="1"/>
            <a:r>
              <a:rPr lang="es-ES" dirty="0"/>
              <a:t>Aprovechar las fortalezas y las oportunidades</a:t>
            </a:r>
          </a:p>
          <a:p>
            <a:pPr lvl="1"/>
            <a:r>
              <a:rPr lang="es-ES" dirty="0"/>
              <a:t>Superar o minimizar las debilidades</a:t>
            </a:r>
          </a:p>
          <a:p>
            <a:pPr lvl="1"/>
            <a:r>
              <a:rPr lang="es-ES" dirty="0"/>
              <a:t>Prestar atención a las amenazas</a:t>
            </a:r>
          </a:p>
          <a:p>
            <a:r>
              <a:rPr lang="es-ES" dirty="0"/>
              <a:t>2-3 recomendaciones para mejorar la vigilancia</a:t>
            </a:r>
          </a:p>
          <a:p>
            <a:r>
              <a:rPr lang="es-ES" dirty="0"/>
              <a:t>Diríjase a uno de los dos o a ambos</a:t>
            </a:r>
          </a:p>
          <a:p>
            <a:pPr lvl="1"/>
            <a:r>
              <a:rPr lang="es-ES" dirty="0"/>
              <a:t>Centros notificadores con desempeño deficiente</a:t>
            </a:r>
          </a:p>
          <a:p>
            <a:pPr lvl="1"/>
            <a:r>
              <a:rPr lang="es-ES" dirty="0"/>
              <a:t>Todos los centros notificadores de la zona</a:t>
            </a:r>
          </a:p>
          <a:p>
            <a:r>
              <a:rPr lang="es-ES" dirty="0"/>
              <a:t>Recomendaciones realistas y factibles</a:t>
            </a:r>
          </a:p>
          <a:p>
            <a:pPr lvl="1"/>
            <a:endParaRPr lang="es-ES" dirty="0"/>
          </a:p>
          <a:p>
            <a:pPr lvl="1"/>
            <a:endParaRPr lang="es-ES" dirty="0"/>
          </a:p>
        </p:txBody>
      </p:sp>
      <p:sp>
        <p:nvSpPr>
          <p:cNvPr id="2" name="Title 1"/>
          <p:cNvSpPr>
            <a:spLocks noGrp="1"/>
          </p:cNvSpPr>
          <p:nvPr>
            <p:ph type="title"/>
          </p:nvPr>
        </p:nvSpPr>
        <p:spPr/>
        <p:txBody>
          <a:bodyPr/>
          <a:lstStyle/>
          <a:p>
            <a:r>
              <a:rPr lang="es-ES" dirty="0"/>
              <a:t>Último paso: recomendaciones</a:t>
            </a:r>
          </a:p>
        </p:txBody>
      </p:sp>
    </p:spTree>
    <p:extLst>
      <p:ext uri="{BB962C8B-B14F-4D97-AF65-F5344CB8AC3E}">
        <p14:creationId xmlns:p14="http://schemas.microsoft.com/office/powerpoint/2010/main" val="13506566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219200"/>
            <a:ext cx="11201400" cy="5181600"/>
          </a:xfrm>
        </p:spPr>
        <p:txBody>
          <a:bodyPr/>
          <a:lstStyle/>
          <a:p>
            <a:r>
              <a:rPr lang="es-ES" dirty="0"/>
              <a:t>FODA =</a:t>
            </a:r>
          </a:p>
          <a:p>
            <a:pPr lvl="1"/>
            <a:r>
              <a:rPr lang="es-ES" dirty="0"/>
              <a:t>Internos: Fortalezas, debilidades</a:t>
            </a:r>
          </a:p>
          <a:p>
            <a:pPr lvl="1"/>
            <a:r>
              <a:rPr lang="es-ES" dirty="0"/>
              <a:t>Exteriores: Oportunidades, amenazas</a:t>
            </a:r>
          </a:p>
          <a:p>
            <a:r>
              <a:rPr lang="es-ES" dirty="0"/>
              <a:t>Se utiliza sobre todo para planificar, mejorar</a:t>
            </a:r>
          </a:p>
          <a:p>
            <a:r>
              <a:rPr lang="es-ES" dirty="0"/>
              <a:t>Identifica y cataloga los factores que pueden</a:t>
            </a:r>
          </a:p>
          <a:p>
            <a:pPr lvl="1"/>
            <a:r>
              <a:rPr lang="es-ES" dirty="0"/>
              <a:t>ayudar a lograr los objetivos</a:t>
            </a:r>
          </a:p>
          <a:p>
            <a:pPr lvl="1"/>
            <a:r>
              <a:rPr lang="es-ES" dirty="0"/>
              <a:t>Interferir en la consecución de los objetivos</a:t>
            </a:r>
          </a:p>
          <a:p>
            <a:r>
              <a:rPr lang="es-ES" dirty="0"/>
              <a:t>Ayuda a los tomadores de decisiones a actuar de forma informada y basados en la realidad</a:t>
            </a:r>
          </a:p>
          <a:p>
            <a:r>
              <a:rPr lang="es-ES" dirty="0"/>
              <a:t>Un análisis FODA es un método eficaz para el proyecto ACD de vigilancia del FETP</a:t>
            </a:r>
          </a:p>
          <a:p>
            <a:endParaRPr lang="es-ES" dirty="0"/>
          </a:p>
        </p:txBody>
      </p:sp>
      <p:sp>
        <p:nvSpPr>
          <p:cNvPr id="2" name="Title 1"/>
          <p:cNvSpPr>
            <a:spLocks noGrp="1"/>
          </p:cNvSpPr>
          <p:nvPr>
            <p:ph type="title"/>
          </p:nvPr>
        </p:nvSpPr>
        <p:spPr/>
        <p:txBody>
          <a:bodyPr/>
          <a:lstStyle/>
          <a:p>
            <a:r>
              <a:rPr lang="es-ES" dirty="0"/>
              <a:t>Resumen</a:t>
            </a:r>
          </a:p>
        </p:txBody>
      </p:sp>
    </p:spTree>
    <p:extLst>
      <p:ext uri="{BB962C8B-B14F-4D97-AF65-F5344CB8AC3E}">
        <p14:creationId xmlns:p14="http://schemas.microsoft.com/office/powerpoint/2010/main" val="15684401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228600" indent="-228600">
              <a:buFont typeface="Arial" panose="020B0604020202020204" pitchFamily="34" charset="0"/>
              <a:buChar char="•"/>
            </a:pPr>
            <a:r>
              <a:rPr lang="es-GT" b="0" noProof="0" dirty="0"/>
              <a:t>Definir F-O-D-A y el análisis FODA</a:t>
            </a:r>
          </a:p>
          <a:p>
            <a:pPr marL="228600" indent="-228600">
              <a:buFont typeface="Arial" panose="020B0604020202020204" pitchFamily="34" charset="0"/>
              <a:buChar char="•"/>
            </a:pPr>
            <a:r>
              <a:rPr lang="es-GT" b="0" noProof="0" dirty="0"/>
              <a:t>Explicar el propósito de realizar un análisis FODA</a:t>
            </a:r>
          </a:p>
          <a:p>
            <a:pPr marL="228600" indent="-228600">
              <a:buFont typeface="Arial" panose="020B0604020202020204" pitchFamily="34" charset="0"/>
              <a:buChar char="•"/>
            </a:pPr>
            <a:r>
              <a:rPr lang="es-GT" b="0" noProof="0" dirty="0"/>
              <a:t>Aplicar un análisis FODA para evaluar su sistema de </a:t>
            </a:r>
            <a:br>
              <a:rPr lang="es-GT" b="0" noProof="0" dirty="0"/>
            </a:br>
            <a:r>
              <a:rPr lang="es-GT" b="0" noProof="0" dirty="0"/>
              <a:t>vigilancia local</a:t>
            </a:r>
          </a:p>
          <a:p>
            <a:endParaRPr lang="es-ES" dirty="0"/>
          </a:p>
        </p:txBody>
      </p:sp>
      <p:sp>
        <p:nvSpPr>
          <p:cNvPr id="2" name="Title 1"/>
          <p:cNvSpPr>
            <a:spLocks noGrp="1"/>
          </p:cNvSpPr>
          <p:nvPr>
            <p:ph type="title"/>
          </p:nvPr>
        </p:nvSpPr>
        <p:spPr/>
        <p:txBody>
          <a:bodyPr/>
          <a:lstStyle/>
          <a:p>
            <a:r>
              <a:rPr lang="es-ES" dirty="0"/>
              <a:t>Revisión de los objetivos</a:t>
            </a:r>
          </a:p>
        </p:txBody>
      </p:sp>
    </p:spTree>
    <p:extLst>
      <p:ext uri="{BB962C8B-B14F-4D97-AF65-F5344CB8AC3E}">
        <p14:creationId xmlns:p14="http://schemas.microsoft.com/office/powerpoint/2010/main" val="2757372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A7599F6-FEF2-10AB-2035-77486C9C66C5}"/>
              </a:ext>
            </a:extLst>
          </p:cNvPr>
          <p:cNvSpPr>
            <a:spLocks noGrp="1"/>
          </p:cNvSpPr>
          <p:nvPr>
            <p:ph sz="half" idx="2"/>
          </p:nvPr>
        </p:nvSpPr>
        <p:spPr/>
        <p:txBody>
          <a:bodyPr/>
          <a:lstStyle/>
          <a:p>
            <a:pPr marL="0">
              <a:buNone/>
            </a:pPr>
            <a:r>
              <a:rPr lang="es-GT" b="1" noProof="0" dirty="0"/>
              <a:t>Al final de esta lección, será capaz de:</a:t>
            </a:r>
          </a:p>
          <a:p>
            <a:pPr marL="228600" indent="-228600">
              <a:buFont typeface="Arial" panose="020B0604020202020204" pitchFamily="34" charset="0"/>
              <a:buChar char="•"/>
            </a:pPr>
            <a:r>
              <a:rPr lang="es-GT" b="0" noProof="0" dirty="0"/>
              <a:t>Definir F-O-D-A y el análisis FODA</a:t>
            </a:r>
          </a:p>
          <a:p>
            <a:pPr marL="228600" indent="-228600">
              <a:buFont typeface="Arial" panose="020B0604020202020204" pitchFamily="34" charset="0"/>
              <a:buChar char="•"/>
            </a:pPr>
            <a:r>
              <a:rPr lang="es-GT" b="0" noProof="0" dirty="0"/>
              <a:t>Explicar el propósito de realizar un análisis FODA</a:t>
            </a:r>
          </a:p>
          <a:p>
            <a:pPr marL="228600" indent="-228600">
              <a:buFont typeface="Arial" panose="020B0604020202020204" pitchFamily="34" charset="0"/>
              <a:buChar char="•"/>
            </a:pPr>
            <a:r>
              <a:rPr lang="es-GT" b="0" noProof="0" dirty="0"/>
              <a:t>Aplicar un análisis FODA para evaluar su sistema de vigilancia local</a:t>
            </a:r>
          </a:p>
          <a:p>
            <a:endParaRPr lang="en-US" dirty="0"/>
          </a:p>
        </p:txBody>
      </p:sp>
    </p:spTree>
    <p:extLst>
      <p:ext uri="{BB962C8B-B14F-4D97-AF65-F5344CB8AC3E}">
        <p14:creationId xmlns:p14="http://schemas.microsoft.com/office/powerpoint/2010/main" val="3308064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7321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74FC30-FE56-D925-5D4A-92E63A6665C2}"/>
              </a:ext>
            </a:extLst>
          </p:cNvPr>
          <p:cNvSpPr>
            <a:spLocks noGrp="1"/>
          </p:cNvSpPr>
          <p:nvPr>
            <p:ph sz="half" idx="2"/>
          </p:nvPr>
        </p:nvSpPr>
        <p:spPr/>
        <p:txBody>
          <a:bodyPr anchor="ctr"/>
          <a:lstStyle/>
          <a:p>
            <a:pPr marL="0" indent="0">
              <a:buNone/>
            </a:pPr>
            <a:r>
              <a:rPr lang="es-ES" b="1" dirty="0"/>
              <a:t>F </a:t>
            </a:r>
            <a:r>
              <a:rPr lang="es-ES" dirty="0"/>
              <a:t>= Fortalezas</a:t>
            </a:r>
          </a:p>
          <a:p>
            <a:pPr marL="0" indent="0">
              <a:buNone/>
            </a:pPr>
            <a:r>
              <a:rPr lang="es-ES" b="1" dirty="0"/>
              <a:t>O </a:t>
            </a:r>
            <a:r>
              <a:rPr lang="es-ES" dirty="0"/>
              <a:t>= Oportunidades</a:t>
            </a:r>
          </a:p>
          <a:p>
            <a:pPr marL="0" indent="0">
              <a:buNone/>
            </a:pPr>
            <a:r>
              <a:rPr lang="es-ES" b="1" dirty="0"/>
              <a:t>D </a:t>
            </a:r>
            <a:r>
              <a:rPr lang="es-ES" dirty="0"/>
              <a:t>= Debilidades</a:t>
            </a:r>
          </a:p>
          <a:p>
            <a:pPr marL="0" indent="0">
              <a:buNone/>
            </a:pPr>
            <a:r>
              <a:rPr lang="es-ES" b="1" dirty="0"/>
              <a:t>A </a:t>
            </a:r>
            <a:r>
              <a:rPr lang="es-ES" dirty="0"/>
              <a:t>= Amenazas</a:t>
            </a:r>
          </a:p>
        </p:txBody>
      </p:sp>
      <p:sp>
        <p:nvSpPr>
          <p:cNvPr id="5" name="Title 2">
            <a:extLst>
              <a:ext uri="{FF2B5EF4-FFF2-40B4-BE49-F238E27FC236}">
                <a16:creationId xmlns:a16="http://schemas.microsoft.com/office/drawing/2014/main" id="{1B41F6F8-CDF9-8B33-52BD-F78FC89A1378}"/>
              </a:ext>
            </a:extLst>
          </p:cNvPr>
          <p:cNvSpPr>
            <a:spLocks noGrp="1"/>
          </p:cNvSpPr>
          <p:nvPr>
            <p:ph type="title"/>
          </p:nvPr>
        </p:nvSpPr>
        <p:spPr/>
        <p:txBody>
          <a:bodyPr anchor="t">
            <a:normAutofit/>
          </a:bodyPr>
          <a:lstStyle/>
          <a:p>
            <a:r>
              <a:rPr lang="es-ES" dirty="0"/>
              <a:t>F-O-D-A Significa:</a:t>
            </a:r>
          </a:p>
        </p:txBody>
      </p:sp>
      <p:sp>
        <p:nvSpPr>
          <p:cNvPr id="11" name="Rectangle 10">
            <a:extLst>
              <a:ext uri="{FF2B5EF4-FFF2-40B4-BE49-F238E27FC236}">
                <a16:creationId xmlns:a16="http://schemas.microsoft.com/office/drawing/2014/main" id="{C3072A19-7660-3A9A-1274-BEAA11D2B4D9}"/>
              </a:ext>
            </a:extLst>
          </p:cNvPr>
          <p:cNvSpPr/>
          <p:nvPr/>
        </p:nvSpPr>
        <p:spPr>
          <a:xfrm>
            <a:off x="1524000" y="4419600"/>
            <a:ext cx="1905000" cy="5023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Análisis F.O.D.A. - Comunicólogos">
            <a:extLst>
              <a:ext uri="{FF2B5EF4-FFF2-40B4-BE49-F238E27FC236}">
                <a16:creationId xmlns:a16="http://schemas.microsoft.com/office/drawing/2014/main" id="{33FC5BB1-4E6B-818F-48EA-EAB70CF1C99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1756"/>
          <a:stretch/>
        </p:blipFill>
        <p:spPr bwMode="auto">
          <a:xfrm>
            <a:off x="3998166" y="1333500"/>
            <a:ext cx="5860143" cy="5067300"/>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BC2BD661-D5DE-F280-18F7-B1B64C6A09B1}"/>
              </a:ext>
            </a:extLst>
          </p:cNvPr>
          <p:cNvSpPr/>
          <p:nvPr/>
        </p:nvSpPr>
        <p:spPr>
          <a:xfrm>
            <a:off x="4358949" y="1467774"/>
            <a:ext cx="2286000" cy="2286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6" name="Rectángulo 5">
            <a:extLst>
              <a:ext uri="{FF2B5EF4-FFF2-40B4-BE49-F238E27FC236}">
                <a16:creationId xmlns:a16="http://schemas.microsoft.com/office/drawing/2014/main" id="{9BEA6CDC-924F-EF00-F76B-892345148A91}"/>
              </a:ext>
            </a:extLst>
          </p:cNvPr>
          <p:cNvSpPr/>
          <p:nvPr/>
        </p:nvSpPr>
        <p:spPr>
          <a:xfrm>
            <a:off x="7122366" y="4191000"/>
            <a:ext cx="2507138" cy="2209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2" name="Rectángulo 11">
            <a:extLst>
              <a:ext uri="{FF2B5EF4-FFF2-40B4-BE49-F238E27FC236}">
                <a16:creationId xmlns:a16="http://schemas.microsoft.com/office/drawing/2014/main" id="{543C8267-3EBC-BADF-AEEC-BC52D9D0A10B}"/>
              </a:ext>
            </a:extLst>
          </p:cNvPr>
          <p:cNvSpPr/>
          <p:nvPr/>
        </p:nvSpPr>
        <p:spPr>
          <a:xfrm>
            <a:off x="3998166" y="4196542"/>
            <a:ext cx="2671354" cy="2209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3" name="Rectángulo 12">
            <a:extLst>
              <a:ext uri="{FF2B5EF4-FFF2-40B4-BE49-F238E27FC236}">
                <a16:creationId xmlns:a16="http://schemas.microsoft.com/office/drawing/2014/main" id="{A553C427-FEAD-838F-69D8-8136E66C5E0C}"/>
              </a:ext>
            </a:extLst>
          </p:cNvPr>
          <p:cNvSpPr/>
          <p:nvPr/>
        </p:nvSpPr>
        <p:spPr>
          <a:xfrm>
            <a:off x="7081932" y="1315374"/>
            <a:ext cx="2743200" cy="2438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a:p>
        </p:txBody>
      </p:sp>
      <p:sp>
        <p:nvSpPr>
          <p:cNvPr id="14" name="Rectangle 10">
            <a:extLst>
              <a:ext uri="{FF2B5EF4-FFF2-40B4-BE49-F238E27FC236}">
                <a16:creationId xmlns:a16="http://schemas.microsoft.com/office/drawing/2014/main" id="{AA9830F0-15E9-8EE4-A550-8D785A5A486C}"/>
              </a:ext>
            </a:extLst>
          </p:cNvPr>
          <p:cNvSpPr/>
          <p:nvPr/>
        </p:nvSpPr>
        <p:spPr>
          <a:xfrm>
            <a:off x="1524000" y="3886200"/>
            <a:ext cx="2057400" cy="5023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0">
            <a:extLst>
              <a:ext uri="{FF2B5EF4-FFF2-40B4-BE49-F238E27FC236}">
                <a16:creationId xmlns:a16="http://schemas.microsoft.com/office/drawing/2014/main" id="{A1D89740-D319-F3B2-1FDD-10C835A1CDE4}"/>
              </a:ext>
            </a:extLst>
          </p:cNvPr>
          <p:cNvSpPr/>
          <p:nvPr/>
        </p:nvSpPr>
        <p:spPr>
          <a:xfrm>
            <a:off x="1600200" y="3276600"/>
            <a:ext cx="2514600" cy="5023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0">
            <a:extLst>
              <a:ext uri="{FF2B5EF4-FFF2-40B4-BE49-F238E27FC236}">
                <a16:creationId xmlns:a16="http://schemas.microsoft.com/office/drawing/2014/main" id="{559C3294-406C-AC95-A96F-6F56FD9F0EC5}"/>
              </a:ext>
            </a:extLst>
          </p:cNvPr>
          <p:cNvSpPr/>
          <p:nvPr/>
        </p:nvSpPr>
        <p:spPr>
          <a:xfrm>
            <a:off x="1524000" y="2743200"/>
            <a:ext cx="1905000" cy="5023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2871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6" grpId="0" animBg="1"/>
      <p:bldP spid="12" grpId="0" animBg="1"/>
      <p:bldP spid="13" grpId="0" animBg="1"/>
      <p:bldP spid="14" grpId="0" animBg="1"/>
      <p:bldP spid="19"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0A2F2971-779C-3F75-28F9-98A10795FF83}"/>
              </a:ext>
            </a:extLst>
          </p:cNvPr>
          <p:cNvSpPr>
            <a:spLocks noGrp="1"/>
          </p:cNvSpPr>
          <p:nvPr>
            <p:ph sz="half" idx="2"/>
          </p:nvPr>
        </p:nvSpPr>
        <p:spPr>
          <a:xfrm>
            <a:off x="838200" y="1478857"/>
            <a:ext cx="4495800" cy="4639309"/>
          </a:xfrm>
        </p:spPr>
        <p:txBody>
          <a:bodyPr>
            <a:normAutofit/>
          </a:bodyPr>
          <a:lstStyle/>
          <a:p>
            <a:pPr>
              <a:lnSpc>
                <a:spcPct val="90000"/>
              </a:lnSpc>
            </a:pPr>
            <a:r>
              <a:rPr lang="es-ES" dirty="0"/>
              <a:t>Marco de evaluación:</a:t>
            </a:r>
          </a:p>
          <a:p>
            <a:pPr lvl="1">
              <a:lnSpc>
                <a:spcPct val="90000"/>
              </a:lnSpc>
              <a:buFont typeface="Wingdings" panose="05000000000000000000" pitchFamily="2" charset="2"/>
              <a:buChar char="§"/>
            </a:pPr>
            <a:r>
              <a:rPr lang="es-ES" dirty="0"/>
              <a:t>Fortalezas</a:t>
            </a:r>
          </a:p>
          <a:p>
            <a:pPr lvl="1">
              <a:lnSpc>
                <a:spcPct val="90000"/>
              </a:lnSpc>
              <a:buFont typeface="Wingdings" panose="05000000000000000000" pitchFamily="2" charset="2"/>
              <a:buChar char="§"/>
            </a:pPr>
            <a:r>
              <a:rPr lang="es-ES" dirty="0"/>
              <a:t>Debilidades</a:t>
            </a:r>
          </a:p>
          <a:p>
            <a:pPr lvl="1">
              <a:lnSpc>
                <a:spcPct val="90000"/>
              </a:lnSpc>
              <a:buFont typeface="Wingdings" panose="05000000000000000000" pitchFamily="2" charset="2"/>
              <a:buChar char="§"/>
            </a:pPr>
            <a:r>
              <a:rPr lang="es-ES" dirty="0"/>
              <a:t>Oportunidades</a:t>
            </a:r>
          </a:p>
          <a:p>
            <a:pPr lvl="1">
              <a:lnSpc>
                <a:spcPct val="90000"/>
              </a:lnSpc>
              <a:buFont typeface="Wingdings" panose="05000000000000000000" pitchFamily="2" charset="2"/>
              <a:buChar char="§"/>
            </a:pPr>
            <a:r>
              <a:rPr lang="es-ES" dirty="0"/>
              <a:t>Amenazas</a:t>
            </a:r>
          </a:p>
          <a:p>
            <a:pPr>
              <a:lnSpc>
                <a:spcPct val="90000"/>
              </a:lnSpc>
            </a:pPr>
            <a:r>
              <a:rPr lang="es-ES" dirty="0"/>
              <a:t>Analiza factores internos y externos</a:t>
            </a:r>
          </a:p>
          <a:p>
            <a:pPr>
              <a:lnSpc>
                <a:spcPct val="90000"/>
              </a:lnSpc>
            </a:pPr>
            <a:r>
              <a:rPr lang="es-ES" dirty="0"/>
              <a:t>Interactivo, </a:t>
            </a:r>
            <a:br>
              <a:rPr lang="es-ES" dirty="0"/>
            </a:br>
            <a:r>
              <a:rPr lang="es-ES" dirty="0"/>
              <a:t>actividad participativa</a:t>
            </a:r>
          </a:p>
          <a:p>
            <a:pPr>
              <a:lnSpc>
                <a:spcPct val="90000"/>
              </a:lnSpc>
            </a:pPr>
            <a:endParaRPr lang="es-ES" dirty="0"/>
          </a:p>
          <a:p>
            <a:pPr marL="0" indent="0">
              <a:lnSpc>
                <a:spcPct val="90000"/>
              </a:lnSpc>
              <a:buNone/>
            </a:pPr>
            <a:endParaRPr lang="es-ES" dirty="0"/>
          </a:p>
        </p:txBody>
      </p:sp>
      <p:sp>
        <p:nvSpPr>
          <p:cNvPr id="5" name="Title 2">
            <a:extLst>
              <a:ext uri="{FF2B5EF4-FFF2-40B4-BE49-F238E27FC236}">
                <a16:creationId xmlns:a16="http://schemas.microsoft.com/office/drawing/2014/main" id="{48383CD0-0A52-FBDC-C4E5-AA196C78B630}"/>
              </a:ext>
            </a:extLst>
          </p:cNvPr>
          <p:cNvSpPr>
            <a:spLocks noGrp="1"/>
          </p:cNvSpPr>
          <p:nvPr>
            <p:ph type="title"/>
          </p:nvPr>
        </p:nvSpPr>
        <p:spPr/>
        <p:txBody>
          <a:bodyPr anchor="t">
            <a:normAutofit/>
          </a:bodyPr>
          <a:lstStyle/>
          <a:p>
            <a:r>
              <a:rPr lang="es-ES" dirty="0"/>
              <a:t>Análisis FODA</a:t>
            </a:r>
          </a:p>
        </p:txBody>
      </p:sp>
      <p:graphicFrame>
        <p:nvGraphicFramePr>
          <p:cNvPr id="2" name="Diagram 1">
            <a:extLst>
              <a:ext uri="{FF2B5EF4-FFF2-40B4-BE49-F238E27FC236}">
                <a16:creationId xmlns:a16="http://schemas.microsoft.com/office/drawing/2014/main" id="{98D511C6-3411-9B23-7ADE-E6C219442E8C}"/>
              </a:ext>
            </a:extLst>
          </p:cNvPr>
          <p:cNvGraphicFramePr/>
          <p:nvPr>
            <p:extLst>
              <p:ext uri="{D42A27DB-BD31-4B8C-83A1-F6EECF244321}">
                <p14:modId xmlns:p14="http://schemas.microsoft.com/office/powerpoint/2010/main" val="385329322"/>
              </p:ext>
            </p:extLst>
          </p:nvPr>
        </p:nvGraphicFramePr>
        <p:xfrm>
          <a:off x="5480304" y="1257300"/>
          <a:ext cx="6096001" cy="46393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88381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p:txBody>
          <a:bodyPr/>
          <a:lstStyle/>
          <a:p>
            <a:r>
              <a:rPr lang="es-ES" dirty="0"/>
              <a:t>Actividades</a:t>
            </a:r>
          </a:p>
          <a:p>
            <a:pPr lvl="1"/>
            <a:r>
              <a:rPr lang="es-ES" dirty="0"/>
              <a:t>Planificación</a:t>
            </a:r>
          </a:p>
          <a:p>
            <a:pPr lvl="1"/>
            <a:r>
              <a:rPr lang="es-ES" dirty="0"/>
              <a:t>Mejora</a:t>
            </a:r>
          </a:p>
          <a:p>
            <a:r>
              <a:rPr lang="es-ES" dirty="0"/>
              <a:t>Identificar </a:t>
            </a:r>
          </a:p>
          <a:p>
            <a:pPr lvl="1"/>
            <a:r>
              <a:rPr lang="es-ES" dirty="0"/>
              <a:t>Factores de apoyo</a:t>
            </a:r>
          </a:p>
          <a:p>
            <a:pPr lvl="1"/>
            <a:r>
              <a:rPr lang="es-ES" dirty="0"/>
              <a:t>Barreras</a:t>
            </a:r>
          </a:p>
          <a:p>
            <a:endParaRPr lang="es-ES" dirty="0"/>
          </a:p>
        </p:txBody>
      </p:sp>
      <p:sp>
        <p:nvSpPr>
          <p:cNvPr id="3" name="Title 2"/>
          <p:cNvSpPr>
            <a:spLocks noGrp="1"/>
          </p:cNvSpPr>
          <p:nvPr>
            <p:ph type="title"/>
          </p:nvPr>
        </p:nvSpPr>
        <p:spPr/>
        <p:txBody>
          <a:bodyPr/>
          <a:lstStyle/>
          <a:p>
            <a:r>
              <a:rPr lang="es-ES" dirty="0"/>
              <a:t>¿Por qué realizar un análisis FODA?</a:t>
            </a:r>
          </a:p>
        </p:txBody>
      </p:sp>
      <p:pic>
        <p:nvPicPr>
          <p:cNvPr id="5" name="Picture 4" descr="Businessman checking statistics">
            <a:extLst>
              <a:ext uri="{FF2B5EF4-FFF2-40B4-BE49-F238E27FC236}">
                <a16:creationId xmlns:a16="http://schemas.microsoft.com/office/drawing/2014/main" id="{F8D2D3D1-176D-AFA2-EE2C-4BF40B3387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1600" y="1830918"/>
            <a:ext cx="5899844" cy="3935186"/>
          </a:xfrm>
          <a:prstGeom prst="rect">
            <a:avLst/>
          </a:prstGeom>
          <a:ln>
            <a:solidFill>
              <a:schemeClr val="tx1"/>
            </a:solidFill>
          </a:ln>
        </p:spPr>
      </p:pic>
    </p:spTree>
    <p:extLst>
      <p:ext uri="{BB962C8B-B14F-4D97-AF65-F5344CB8AC3E}">
        <p14:creationId xmlns:p14="http://schemas.microsoft.com/office/powerpoint/2010/main" val="1709158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ES" dirty="0"/>
              <a:t>Utilización del análisis FODA para su proyecto de campo</a:t>
            </a:r>
          </a:p>
        </p:txBody>
      </p:sp>
      <p:sp>
        <p:nvSpPr>
          <p:cNvPr id="3" name="Content Placeholder 3">
            <a:extLst>
              <a:ext uri="{FF2B5EF4-FFF2-40B4-BE49-F238E27FC236}">
                <a16:creationId xmlns:a16="http://schemas.microsoft.com/office/drawing/2014/main" id="{9FE1D104-25CA-1D8F-8E7D-F6F0E7749144}"/>
              </a:ext>
            </a:extLst>
          </p:cNvPr>
          <p:cNvSpPr txBox="1">
            <a:spLocks/>
          </p:cNvSpPr>
          <p:nvPr/>
        </p:nvSpPr>
        <p:spPr>
          <a:xfrm>
            <a:off x="877019" y="1311334"/>
            <a:ext cx="10095781" cy="486086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500"/>
              </a:spcBef>
              <a:spcAft>
                <a:spcPts val="500"/>
              </a:spcAft>
              <a:buNone/>
            </a:pPr>
            <a:r>
              <a:rPr lang="es-ES" b="1" dirty="0">
                <a:solidFill>
                  <a:srgbClr val="00953A"/>
                </a:solidFill>
              </a:rPr>
              <a:t>Proyecto de auditoría de la calidad de los datos de vigilancia (ACD) del FETP</a:t>
            </a:r>
            <a:endParaRPr lang="es-ES" dirty="0">
              <a:solidFill>
                <a:srgbClr val="00953A"/>
              </a:solidFill>
            </a:endParaRPr>
          </a:p>
          <a:p>
            <a:pPr marL="685800" lvl="2">
              <a:lnSpc>
                <a:spcPct val="100000"/>
              </a:lnSpc>
              <a:spcAft>
                <a:spcPts val="500"/>
              </a:spcAft>
              <a:buClr>
                <a:srgbClr val="00953A"/>
              </a:buClr>
              <a:buFont typeface="Wingdings" panose="05000000000000000000" pitchFamily="2" charset="2"/>
              <a:buChar char="§"/>
            </a:pPr>
            <a:r>
              <a:rPr lang="es-ES" sz="2400" dirty="0"/>
              <a:t>Objetivo del sistema de vigilancia: lograr y mantener una vigilancia oportuna y de alta calidad</a:t>
            </a:r>
          </a:p>
          <a:p>
            <a:pPr>
              <a:lnSpc>
                <a:spcPct val="100000"/>
              </a:lnSpc>
              <a:spcBef>
                <a:spcPts val="500"/>
              </a:spcBef>
              <a:spcAft>
                <a:spcPts val="500"/>
              </a:spcAft>
            </a:pPr>
            <a:endParaRPr lang="es-ES" dirty="0"/>
          </a:p>
        </p:txBody>
      </p:sp>
      <p:grpSp>
        <p:nvGrpSpPr>
          <p:cNvPr id="4" name="Group 3">
            <a:extLst>
              <a:ext uri="{FF2B5EF4-FFF2-40B4-BE49-F238E27FC236}">
                <a16:creationId xmlns:a16="http://schemas.microsoft.com/office/drawing/2014/main" id="{61485128-119D-A3D8-C2F9-0CC6AF6B4395}"/>
              </a:ext>
            </a:extLst>
          </p:cNvPr>
          <p:cNvGrpSpPr/>
          <p:nvPr/>
        </p:nvGrpSpPr>
        <p:grpSpPr>
          <a:xfrm>
            <a:off x="1405453" y="3061711"/>
            <a:ext cx="9491147" cy="3720089"/>
            <a:chOff x="336293" y="1529356"/>
            <a:chExt cx="11514869" cy="5507701"/>
          </a:xfrm>
        </p:grpSpPr>
        <p:pic>
          <p:nvPicPr>
            <p:cNvPr id="6" name="Picture 10">
              <a:extLst>
                <a:ext uri="{FF2B5EF4-FFF2-40B4-BE49-F238E27FC236}">
                  <a16:creationId xmlns:a16="http://schemas.microsoft.com/office/drawing/2014/main" id="{A6F8B0F1-FCAE-A8FD-2B2E-D51ACFA3311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5498" y="1767685"/>
              <a:ext cx="3017889" cy="241628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2">
              <a:extLst>
                <a:ext uri="{FF2B5EF4-FFF2-40B4-BE49-F238E27FC236}">
                  <a16:creationId xmlns:a16="http://schemas.microsoft.com/office/drawing/2014/main" id="{97B0A615-291A-CA86-02FD-53FD68D4185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9101" y="3317800"/>
              <a:ext cx="2123084" cy="191146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a:extLst>
                <a:ext uri="{FF2B5EF4-FFF2-40B4-BE49-F238E27FC236}">
                  <a16:creationId xmlns:a16="http://schemas.microsoft.com/office/drawing/2014/main" id="{1CC9145E-1506-0B5A-DEA8-AD613AB6852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6499" y="4370063"/>
              <a:ext cx="2123084" cy="191146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a:extLst>
                <a:ext uri="{FF2B5EF4-FFF2-40B4-BE49-F238E27FC236}">
                  <a16:creationId xmlns:a16="http://schemas.microsoft.com/office/drawing/2014/main" id="{3979B842-CDA2-B6AA-CCD0-78CE32C0EFD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98735" y="3317800"/>
              <a:ext cx="2123084" cy="1911469"/>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Arrow Connector 9">
              <a:extLst>
                <a:ext uri="{FF2B5EF4-FFF2-40B4-BE49-F238E27FC236}">
                  <a16:creationId xmlns:a16="http://schemas.microsoft.com/office/drawing/2014/main" id="{A3E93E9B-905E-C256-AA25-2889D5692EE0}"/>
                </a:ext>
              </a:extLst>
            </p:cNvPr>
            <p:cNvCxnSpPr>
              <a:cxnSpLocks/>
            </p:cNvCxnSpPr>
            <p:nvPr/>
          </p:nvCxnSpPr>
          <p:spPr>
            <a:xfrm flipV="1">
              <a:off x="2925642" y="3124200"/>
              <a:ext cx="1490404" cy="67374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E645C616-D4B6-05B5-A991-1334AFF19C81}"/>
                </a:ext>
              </a:extLst>
            </p:cNvPr>
            <p:cNvCxnSpPr>
              <a:cxnSpLocks/>
            </p:cNvCxnSpPr>
            <p:nvPr/>
          </p:nvCxnSpPr>
          <p:spPr>
            <a:xfrm flipV="1">
              <a:off x="5951329" y="3900804"/>
              <a:ext cx="16712" cy="67547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720E3EEF-7CA7-9122-8E56-603B935D27F3}"/>
                </a:ext>
              </a:extLst>
            </p:cNvPr>
            <p:cNvCxnSpPr>
              <a:cxnSpLocks/>
            </p:cNvCxnSpPr>
            <p:nvPr/>
          </p:nvCxnSpPr>
          <p:spPr>
            <a:xfrm flipH="1" flipV="1">
              <a:off x="7067006" y="3048000"/>
              <a:ext cx="1691138" cy="95492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4E0E8B4-1044-42AE-50AB-98A069D104A0}"/>
                </a:ext>
              </a:extLst>
            </p:cNvPr>
            <p:cNvSpPr txBox="1"/>
            <p:nvPr/>
          </p:nvSpPr>
          <p:spPr>
            <a:xfrm>
              <a:off x="3670845" y="1529356"/>
              <a:ext cx="4858962" cy="592375"/>
            </a:xfrm>
            <a:prstGeom prst="rect">
              <a:avLst/>
            </a:prstGeom>
            <a:noFill/>
          </p:spPr>
          <p:txBody>
            <a:bodyPr wrap="square" rtlCol="0">
              <a:spAutoFit/>
            </a:bodyPr>
            <a:lstStyle/>
            <a:p>
              <a:pPr algn="ctr"/>
              <a:r>
                <a:rPr lang="en-US" sz="2000" b="1" dirty="0"/>
                <a:t>Oficina de Salud del Distrito X</a:t>
              </a:r>
            </a:p>
          </p:txBody>
        </p:sp>
        <p:sp>
          <p:nvSpPr>
            <p:cNvPr id="14" name="TextBox 13">
              <a:extLst>
                <a:ext uri="{FF2B5EF4-FFF2-40B4-BE49-F238E27FC236}">
                  <a16:creationId xmlns:a16="http://schemas.microsoft.com/office/drawing/2014/main" id="{0409294E-F5A6-DBE7-E587-95EDFBF15B58}"/>
                </a:ext>
              </a:extLst>
            </p:cNvPr>
            <p:cNvSpPr txBox="1"/>
            <p:nvPr/>
          </p:nvSpPr>
          <p:spPr>
            <a:xfrm>
              <a:off x="4265498" y="5989011"/>
              <a:ext cx="3795314" cy="1048046"/>
            </a:xfrm>
            <a:prstGeom prst="rect">
              <a:avLst/>
            </a:prstGeom>
            <a:noFill/>
          </p:spPr>
          <p:txBody>
            <a:bodyPr wrap="square" rtlCol="0">
              <a:spAutoFit/>
            </a:bodyPr>
            <a:lstStyle/>
            <a:p>
              <a:pPr algn="ctr"/>
              <a:r>
                <a:rPr lang="es-GT" sz="2000" b="1" noProof="0" dirty="0"/>
                <a:t>Distrito Salud X </a:t>
              </a:r>
            </a:p>
            <a:p>
              <a:pPr algn="ctr"/>
              <a:r>
                <a:rPr lang="es-GT" sz="2000" b="1" noProof="0" dirty="0"/>
                <a:t>Centro de salud B</a:t>
              </a:r>
            </a:p>
          </p:txBody>
        </p:sp>
        <p:sp>
          <p:nvSpPr>
            <p:cNvPr id="15" name="TextBox 14">
              <a:extLst>
                <a:ext uri="{FF2B5EF4-FFF2-40B4-BE49-F238E27FC236}">
                  <a16:creationId xmlns:a16="http://schemas.microsoft.com/office/drawing/2014/main" id="{3B35BA1B-0772-120D-6983-CFBD7AE5BA2C}"/>
                </a:ext>
              </a:extLst>
            </p:cNvPr>
            <p:cNvSpPr txBox="1"/>
            <p:nvPr/>
          </p:nvSpPr>
          <p:spPr>
            <a:xfrm>
              <a:off x="8833675" y="5029200"/>
              <a:ext cx="3017487" cy="1048046"/>
            </a:xfrm>
            <a:prstGeom prst="rect">
              <a:avLst/>
            </a:prstGeom>
            <a:noFill/>
          </p:spPr>
          <p:txBody>
            <a:bodyPr wrap="square" rtlCol="0">
              <a:spAutoFit/>
            </a:bodyPr>
            <a:lstStyle/>
            <a:p>
              <a:pPr algn="ctr"/>
              <a:r>
                <a:rPr lang="es-GT" sz="2000" b="1" noProof="0" dirty="0"/>
                <a:t>Distrito Salud X </a:t>
              </a:r>
            </a:p>
            <a:p>
              <a:pPr algn="ctr"/>
              <a:r>
                <a:rPr lang="es-GT" sz="2000" b="1" noProof="0" dirty="0"/>
                <a:t>Centro de salud C</a:t>
              </a:r>
            </a:p>
          </p:txBody>
        </p:sp>
        <p:sp>
          <p:nvSpPr>
            <p:cNvPr id="16" name="TextBox 15">
              <a:extLst>
                <a:ext uri="{FF2B5EF4-FFF2-40B4-BE49-F238E27FC236}">
                  <a16:creationId xmlns:a16="http://schemas.microsoft.com/office/drawing/2014/main" id="{9C0436C7-9F66-3C04-AFA6-C328536025C1}"/>
                </a:ext>
              </a:extLst>
            </p:cNvPr>
            <p:cNvSpPr txBox="1"/>
            <p:nvPr/>
          </p:nvSpPr>
          <p:spPr>
            <a:xfrm>
              <a:off x="336293" y="5003038"/>
              <a:ext cx="3017487" cy="1048046"/>
            </a:xfrm>
            <a:prstGeom prst="rect">
              <a:avLst/>
            </a:prstGeom>
            <a:noFill/>
          </p:spPr>
          <p:txBody>
            <a:bodyPr wrap="square" rtlCol="0">
              <a:spAutoFit/>
            </a:bodyPr>
            <a:lstStyle/>
            <a:p>
              <a:pPr algn="ctr"/>
              <a:r>
                <a:rPr lang="es-GT" sz="2000" b="1" noProof="0" dirty="0"/>
                <a:t>Distrito Salud X </a:t>
              </a:r>
            </a:p>
            <a:p>
              <a:pPr algn="ctr"/>
              <a:r>
                <a:rPr lang="es-GT" sz="2000" b="1" noProof="0" dirty="0"/>
                <a:t>Centro de salud A</a:t>
              </a:r>
            </a:p>
          </p:txBody>
        </p:sp>
      </p:grpSp>
    </p:spTree>
    <p:extLst>
      <p:ext uri="{BB962C8B-B14F-4D97-AF65-F5344CB8AC3E}">
        <p14:creationId xmlns:p14="http://schemas.microsoft.com/office/powerpoint/2010/main" val="34769216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867400" y="1478857"/>
            <a:ext cx="5486400" cy="4639309"/>
          </a:xfrm>
        </p:spPr>
        <p:txBody>
          <a:bodyPr>
            <a:normAutofit/>
          </a:bodyPr>
          <a:lstStyle/>
          <a:p>
            <a:pPr marL="0" indent="0">
              <a:buNone/>
            </a:pPr>
            <a:r>
              <a:rPr lang="es-ES" dirty="0"/>
              <a:t>Iniciativas o atributos positivos</a:t>
            </a:r>
          </a:p>
          <a:p>
            <a:pPr lvl="1"/>
            <a:r>
              <a:rPr lang="es-ES" altLang="en-US" dirty="0"/>
              <a:t>Apoya desenlaces satisfactorios </a:t>
            </a:r>
          </a:p>
          <a:p>
            <a:pPr lvl="1"/>
            <a:r>
              <a:rPr lang="es-ES" altLang="en-US" dirty="0"/>
              <a:t>Apoya la consecución de objetivos y metas</a:t>
            </a:r>
          </a:p>
          <a:p>
            <a:pPr lvl="1"/>
            <a:r>
              <a:rPr lang="es-ES" altLang="en-US" dirty="0"/>
              <a:t>Interna, es decir, dentro del control de la organización</a:t>
            </a:r>
            <a:endParaRPr lang="es-ES" dirty="0"/>
          </a:p>
          <a:p>
            <a:endParaRPr lang="es-ES" dirty="0"/>
          </a:p>
        </p:txBody>
      </p:sp>
      <p:sp>
        <p:nvSpPr>
          <p:cNvPr id="3" name="Title 2"/>
          <p:cNvSpPr>
            <a:spLocks noGrp="1"/>
          </p:cNvSpPr>
          <p:nvPr>
            <p:ph type="title"/>
          </p:nvPr>
        </p:nvSpPr>
        <p:spPr/>
        <p:txBody>
          <a:bodyPr>
            <a:normAutofit/>
          </a:bodyPr>
          <a:lstStyle/>
          <a:p>
            <a:r>
              <a:rPr lang="es-ES" dirty="0"/>
              <a:t>Fortalezas</a:t>
            </a:r>
          </a:p>
        </p:txBody>
      </p:sp>
      <p:graphicFrame>
        <p:nvGraphicFramePr>
          <p:cNvPr id="2" name="Table 1">
            <a:extLst>
              <a:ext uri="{FF2B5EF4-FFF2-40B4-BE49-F238E27FC236}">
                <a16:creationId xmlns:a16="http://schemas.microsoft.com/office/drawing/2014/main" id="{4CCA6727-98EB-338C-3E14-620AB126DA56}"/>
              </a:ext>
            </a:extLst>
          </p:cNvPr>
          <p:cNvGraphicFramePr>
            <a:graphicFrameLocks noGrp="1"/>
          </p:cNvGraphicFramePr>
          <p:nvPr>
            <p:extLst>
              <p:ext uri="{D42A27DB-BD31-4B8C-83A1-F6EECF244321}">
                <p14:modId xmlns:p14="http://schemas.microsoft.com/office/powerpoint/2010/main" val="2054831161"/>
              </p:ext>
            </p:extLst>
          </p:nvPr>
        </p:nvGraphicFramePr>
        <p:xfrm>
          <a:off x="1219200" y="1828800"/>
          <a:ext cx="3930623" cy="4476524"/>
        </p:xfrm>
        <a:graphic>
          <a:graphicData uri="http://schemas.openxmlformats.org/drawingml/2006/table">
            <a:tbl>
              <a:tblPr firstRow="1" bandRow="1">
                <a:tableStyleId>{5C22544A-7EE6-4342-B048-85BDC9FD1C3A}</a:tableStyleId>
              </a:tblPr>
              <a:tblGrid>
                <a:gridCol w="3930623">
                  <a:extLst>
                    <a:ext uri="{9D8B030D-6E8A-4147-A177-3AD203B41FA5}">
                      <a16:colId xmlns:a16="http://schemas.microsoft.com/office/drawing/2014/main" val="166796799"/>
                    </a:ext>
                  </a:extLst>
                </a:gridCol>
              </a:tblGrid>
              <a:tr h="1119131">
                <a:tc>
                  <a:txBody>
                    <a:bodyPr/>
                    <a:lstStyle/>
                    <a:p>
                      <a:pPr algn="ctr"/>
                      <a:r>
                        <a:rPr lang="es-GT" sz="3200" noProof="0" dirty="0"/>
                        <a:t>Fortalezas</a:t>
                      </a:r>
                    </a:p>
                  </a:txBody>
                  <a:tcPr>
                    <a:solidFill>
                      <a:srgbClr val="FF0000"/>
                    </a:solidFill>
                  </a:tcPr>
                </a:tc>
                <a:extLst>
                  <a:ext uri="{0D108BD9-81ED-4DB2-BD59-A6C34878D82A}">
                    <a16:rowId xmlns:a16="http://schemas.microsoft.com/office/drawing/2014/main" val="4260663195"/>
                  </a:ext>
                </a:extLst>
              </a:tr>
              <a:tr h="11191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3200" b="1" noProof="0" dirty="0">
                          <a:solidFill>
                            <a:schemeClr val="bg1"/>
                          </a:solidFill>
                        </a:rPr>
                        <a:t>Oportunidades</a:t>
                      </a:r>
                    </a:p>
                    <a:p>
                      <a:pPr algn="ctr"/>
                      <a:endParaRPr lang="es-GT" sz="3200" b="1" noProof="0" dirty="0">
                        <a:solidFill>
                          <a:schemeClr val="bg1"/>
                        </a:solidFill>
                      </a:endParaRPr>
                    </a:p>
                  </a:txBody>
                  <a:tcPr>
                    <a:solidFill>
                      <a:srgbClr val="00953A"/>
                    </a:solidFill>
                  </a:tcPr>
                </a:tc>
                <a:extLst>
                  <a:ext uri="{0D108BD9-81ED-4DB2-BD59-A6C34878D82A}">
                    <a16:rowId xmlns:a16="http://schemas.microsoft.com/office/drawing/2014/main" val="2330825935"/>
                  </a:ext>
                </a:extLst>
              </a:tr>
              <a:tr h="11191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3200" b="1" noProof="0" dirty="0">
                          <a:solidFill>
                            <a:schemeClr val="bg1"/>
                          </a:solidFill>
                        </a:rPr>
                        <a:t>Debilidades</a:t>
                      </a:r>
                    </a:p>
                  </a:txBody>
                  <a:tcPr>
                    <a:solidFill>
                      <a:schemeClr val="accent4"/>
                    </a:solidFill>
                  </a:tcPr>
                </a:tc>
                <a:extLst>
                  <a:ext uri="{0D108BD9-81ED-4DB2-BD59-A6C34878D82A}">
                    <a16:rowId xmlns:a16="http://schemas.microsoft.com/office/drawing/2014/main" val="3172818900"/>
                  </a:ext>
                </a:extLst>
              </a:tr>
              <a:tr h="1119131">
                <a:tc>
                  <a:txBody>
                    <a:bodyPr/>
                    <a:lstStyle/>
                    <a:p>
                      <a:pPr algn="ctr"/>
                      <a:r>
                        <a:rPr lang="es-GT" sz="3200" b="1" noProof="0" dirty="0">
                          <a:solidFill>
                            <a:schemeClr val="bg1"/>
                          </a:solidFill>
                        </a:rPr>
                        <a:t>Amenazas</a:t>
                      </a:r>
                    </a:p>
                  </a:txBody>
                  <a:tcPr>
                    <a:solidFill>
                      <a:srgbClr val="0070C0"/>
                    </a:solidFill>
                  </a:tcPr>
                </a:tc>
                <a:extLst>
                  <a:ext uri="{0D108BD9-81ED-4DB2-BD59-A6C34878D82A}">
                    <a16:rowId xmlns:a16="http://schemas.microsoft.com/office/drawing/2014/main" val="3302096560"/>
                  </a:ext>
                </a:extLst>
              </a:tr>
            </a:tbl>
          </a:graphicData>
        </a:graphic>
      </p:graphicFrame>
      <p:sp>
        <p:nvSpPr>
          <p:cNvPr id="5" name="Rectangle 4">
            <a:extLst>
              <a:ext uri="{FF2B5EF4-FFF2-40B4-BE49-F238E27FC236}">
                <a16:creationId xmlns:a16="http://schemas.microsoft.com/office/drawing/2014/main" id="{EA3AE964-C7BB-F39A-C1F9-FFBB4CE5D2C9}"/>
              </a:ext>
            </a:extLst>
          </p:cNvPr>
          <p:cNvSpPr/>
          <p:nvPr/>
        </p:nvSpPr>
        <p:spPr>
          <a:xfrm>
            <a:off x="1217054" y="1810389"/>
            <a:ext cx="3921881" cy="1127067"/>
          </a:xfrm>
          <a:prstGeom prst="rect">
            <a:avLst/>
          </a:prstGeom>
          <a:noFill/>
          <a:ln w="1270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6808771"/>
      </p:ext>
    </p:extLst>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B9F1EED-E459-409E-9F65-683E9F04C2B4}">
  <ds:schemaRefs>
    <ds:schemaRef ds:uri="http://schemas.microsoft.com/sharepoint/v3/contenttype/forms"/>
  </ds:schemaRefs>
</ds:datastoreItem>
</file>

<file path=customXml/itemProps2.xml><?xml version="1.0" encoding="utf-8"?>
<ds:datastoreItem xmlns:ds="http://schemas.openxmlformats.org/officeDocument/2006/customXml" ds:itemID="{77F30970-9760-486E-A749-2A74874AF4B2}">
  <ds:schemaRefs>
    <ds:schemaRef ds:uri="cd03f174-a395-49eb-8ee9-8d943e22f40d"/>
    <ds:schemaRef ds:uri="http://purl.org/dc/terms/"/>
    <ds:schemaRef ds:uri="http://schemas.openxmlformats.org/package/2006/metadata/core-properties"/>
    <ds:schemaRef ds:uri="http://schemas.microsoft.com/office/2006/metadata/properties"/>
    <ds:schemaRef ds:uri="http://www.w3.org/XML/1998/namespace"/>
    <ds:schemaRef ds:uri="http://schemas.microsoft.com/office/2006/documentManagement/types"/>
    <ds:schemaRef ds:uri="http://purl.org/dc/elements/1.1/"/>
    <ds:schemaRef ds:uri="http://schemas.microsoft.com/office/infopath/2007/PartnerControls"/>
    <ds:schemaRef ds:uri="52ff0146-47b4-4d51-8c1c-03266fcd63a2"/>
    <ds:schemaRef ds:uri="http://purl.org/dc/dcmitype/"/>
  </ds:schemaRefs>
</ds:datastoreItem>
</file>

<file path=customXml/itemProps3.xml><?xml version="1.0" encoding="utf-8"?>
<ds:datastoreItem xmlns:ds="http://schemas.openxmlformats.org/officeDocument/2006/customXml" ds:itemID="{342BEF76-3624-4620-A671-493CC300B5E8}"/>
</file>

<file path=docProps/app.xml><?xml version="1.0" encoding="utf-8"?>
<Properties xmlns="http://schemas.openxmlformats.org/officeDocument/2006/extended-properties" xmlns:vt="http://schemas.openxmlformats.org/officeDocument/2006/docPropsVTypes">
  <Template>Spanish_Template_12_6_2024</Template>
  <TotalTime>22115</TotalTime>
  <Words>3046</Words>
  <Application>Microsoft Office PowerPoint</Application>
  <PresentationFormat>Widescreen</PresentationFormat>
  <Paragraphs>356</Paragraphs>
  <Slides>25</Slides>
  <Notes>25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25</vt:i4>
      </vt:variant>
    </vt:vector>
  </HeadingPairs>
  <TitlesOfParts>
    <vt:vector size="35" baseType="lpstr">
      <vt:lpstr>Arial</vt:lpstr>
      <vt:lpstr>Arial Bold</vt:lpstr>
      <vt:lpstr>Arial Re</vt:lpstr>
      <vt:lpstr>Calibri</vt:lpstr>
      <vt:lpstr>Courier New</vt:lpstr>
      <vt:lpstr>Franklin Gothic Medium</vt:lpstr>
      <vt:lpstr>Franklin Gothic Medium Cond</vt:lpstr>
      <vt:lpstr>Times New Roman</vt:lpstr>
      <vt:lpstr>Wingdings</vt:lpstr>
      <vt:lpstr>Spanish_Template_12_6_2024</vt:lpstr>
      <vt:lpstr>PowerPoint Presentation</vt:lpstr>
      <vt:lpstr>PowerPoint Presentation</vt:lpstr>
      <vt:lpstr>PowerPoint Presentation</vt:lpstr>
      <vt:lpstr>PowerPoint Presentation</vt:lpstr>
      <vt:lpstr>F-O-D-A Significa:</vt:lpstr>
      <vt:lpstr>Análisis FODA</vt:lpstr>
      <vt:lpstr>¿Por qué realizar un análisis FODA?</vt:lpstr>
      <vt:lpstr>Utilización del análisis FODA para su proyecto de campo</vt:lpstr>
      <vt:lpstr>Fortalezas</vt:lpstr>
      <vt:lpstr>Ejemplos de fortalezas</vt:lpstr>
      <vt:lpstr>Proyecto ACD de vigilancia del FETP:  Ejemplos de fortalezas</vt:lpstr>
      <vt:lpstr>Oportunidades</vt:lpstr>
      <vt:lpstr>Ejemplos de oportunidades</vt:lpstr>
      <vt:lpstr>Proyecto ACD de vigilancia del FETP: Ejemplos de oportunidades</vt:lpstr>
      <vt:lpstr>Debilidades</vt:lpstr>
      <vt:lpstr>Ejemplos de debilidades</vt:lpstr>
      <vt:lpstr>Proyecto ACD de vigilancia del FETP:  Ejemplos de debilidades</vt:lpstr>
      <vt:lpstr>Amenazas</vt:lpstr>
      <vt:lpstr>Ejemplos de amenazas</vt:lpstr>
      <vt:lpstr>Proyecto ACD de vigilancia del FETP: Ejemplos de amenazas</vt:lpstr>
      <vt:lpstr>Análisis FODA Tabla de 2 por 2</vt:lpstr>
      <vt:lpstr>Plantilla de análisis FODA</vt:lpstr>
      <vt:lpstr>Último paso: recomendaciones</vt:lpstr>
      <vt:lpstr>Resumen</vt:lpstr>
      <vt:lpstr>Revisión de los objetivos</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docId:DFE6BDC3EF68A2AC24D695556A0D5870</cp:keywords>
  <cp:lastModifiedBy>Gallagher, Darby (CDC/GHC/DGHP)</cp:lastModifiedBy>
  <cp:revision>487</cp:revision>
  <cp:lastPrinted>2020-02-28T15:37:46Z</cp:lastPrinted>
  <dcterms:created xsi:type="dcterms:W3CDTF">2005-08-29T16:54:09Z</dcterms:created>
  <dcterms:modified xsi:type="dcterms:W3CDTF">2025-03-24T19:51:02Z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SIP_Label_7b94a7b8-f06c-4dfe-bdcc-9b548fd58c31_Enabled">
    <vt:lpwstr>true</vt:lpwstr>
  </property>
  <property fmtid="{D5CDD505-2E9C-101B-9397-08002B2CF9AE}" pid="4" name="MSIP_Label_7b94a7b8-f06c-4dfe-bdcc-9b548fd58c31_SetDate">
    <vt:lpwstr>2022-05-17T02:47:48Z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9437d47b-f8bd-4dfd-9651-48abe0838148</vt:lpwstr>
  </property>
  <property fmtid="{D5CDD505-2E9C-101B-9397-08002B2CF9AE}" pid="9" name="MSIP_Label_7b94a7b8-f06c-4dfe-bdcc-9b548fd58c31_ContentBits">
    <vt:lpwstr>0</vt:lpwstr>
  </property>
  <property fmtid="{D5CDD505-2E9C-101B-9397-08002B2CF9AE}" pid="10" name="MediaServiceImageTags">
    <vt:lpwstr/>
  </property>
</Properties>
</file>